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7" r:id="rId11"/>
    <p:sldId id="268" r:id="rId12"/>
    <p:sldId id="263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365" autoAdjust="0"/>
    <p:restoredTop sz="94660"/>
  </p:normalViewPr>
  <p:slideViewPr>
    <p:cSldViewPr snapToGrid="0">
      <p:cViewPr varScale="1">
        <p:scale>
          <a:sx n="67" d="100"/>
          <a:sy n="67" d="100"/>
        </p:scale>
        <p:origin x="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66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1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6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2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24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70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9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1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2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62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9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33503-5C67-4C5C-9F9C-099A8E8D0E29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DA017-242D-4A5B-8052-C83985BB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6549" y="0"/>
            <a:ext cx="10320670" cy="2387600"/>
          </a:xfrm>
        </p:spPr>
        <p:txBody>
          <a:bodyPr>
            <a:normAutofit/>
          </a:bodyPr>
          <a:lstStyle/>
          <a:p>
            <a:r>
              <a:rPr lang="en-US" altLang="ko-KR" sz="4400" b="1" u="sng" dirty="0" smtClean="0"/>
              <a:t>VR·AR</a:t>
            </a:r>
            <a:r>
              <a:rPr lang="ko-KR" altLang="en-US" sz="4400" b="1" u="sng" dirty="0" smtClean="0"/>
              <a:t>을 이용한 교육 훈련 </a:t>
            </a:r>
            <a:r>
              <a:rPr lang="ko-KR" altLang="en-US" sz="4400" b="1" u="sng" dirty="0" err="1" smtClean="0"/>
              <a:t>유스케이스</a:t>
            </a:r>
            <a:endParaRPr lang="ko-KR" altLang="en-US" sz="4400" b="1" u="sng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06549" y="2949907"/>
            <a:ext cx="10320670" cy="2968884"/>
          </a:xfrm>
        </p:spPr>
        <p:txBody>
          <a:bodyPr/>
          <a:lstStyle/>
          <a:p>
            <a:r>
              <a:rPr lang="ko-KR" altLang="en-US" dirty="0" err="1" smtClean="0"/>
              <a:t>어라운드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시스템과 </a:t>
            </a:r>
            <a:r>
              <a:rPr lang="ko-KR" altLang="en-US" dirty="0" err="1" smtClean="0"/>
              <a:t>웨어러블</a:t>
            </a:r>
            <a:r>
              <a:rPr lang="ko-KR" altLang="en-US" dirty="0"/>
              <a:t> </a:t>
            </a:r>
            <a:r>
              <a:rPr lang="ko-KR" altLang="en-US" dirty="0" smtClean="0"/>
              <a:t>디바이스를 이용한 </a:t>
            </a:r>
            <a:r>
              <a:rPr lang="ko-KR" altLang="en-US" b="1" u="sng" dirty="0" err="1" smtClean="0">
                <a:solidFill>
                  <a:srgbClr val="FF0000"/>
                </a:solidFill>
              </a:rPr>
              <a:t>드론</a:t>
            </a:r>
            <a:r>
              <a:rPr lang="ko-KR" altLang="en-US" dirty="0" smtClean="0"/>
              <a:t> 조종 교육 훈련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altLang="ko-KR" sz="2300" dirty="0" smtClean="0"/>
              <a:t>3D </a:t>
            </a:r>
            <a:r>
              <a:rPr lang="ko-KR" altLang="en-US" sz="2300" dirty="0" smtClean="0"/>
              <a:t>그래픽스</a:t>
            </a:r>
            <a:r>
              <a:rPr lang="en-US" altLang="ko-KR" sz="2300" dirty="0" smtClean="0"/>
              <a:t>- </a:t>
            </a:r>
            <a:r>
              <a:rPr lang="ko-KR" altLang="en-US" sz="2300" dirty="0" smtClean="0"/>
              <a:t>컴퓨터</a:t>
            </a:r>
            <a:r>
              <a:rPr lang="en-US" altLang="ko-KR" sz="2300" dirty="0" smtClean="0"/>
              <a:t> SW 15050045 </a:t>
            </a:r>
            <a:r>
              <a:rPr lang="ko-KR" altLang="en-US" sz="2300" dirty="0" smtClean="0"/>
              <a:t>이재우 </a:t>
            </a:r>
            <a:r>
              <a:rPr lang="en-US" altLang="ko-KR" sz="2300" dirty="0" smtClean="0"/>
              <a:t>(2019-05-25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0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124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u="sng" dirty="0" smtClean="0"/>
              <a:t>교육 훈련 스토리 보드</a:t>
            </a:r>
            <a:endParaRPr lang="ko-KR" altLang="en-US" sz="40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9678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300" dirty="0" err="1" smtClean="0"/>
              <a:t>드론</a:t>
            </a:r>
            <a:r>
              <a:rPr lang="ko-KR" altLang="en-US" sz="2300" dirty="0" smtClean="0"/>
              <a:t> 조종에 충분히 익숙해졌다면 </a:t>
            </a:r>
            <a:r>
              <a:rPr lang="ko-KR" altLang="en-US" sz="2300" dirty="0" err="1" smtClean="0"/>
              <a:t>웨어러블</a:t>
            </a:r>
            <a:r>
              <a:rPr lang="ko-KR" altLang="en-US" sz="2300" dirty="0" smtClean="0"/>
              <a:t> 디바이스를 사용한                장거리</a:t>
            </a:r>
            <a:r>
              <a:rPr lang="en-US" altLang="ko-KR" sz="2300" dirty="0"/>
              <a:t>·</a:t>
            </a:r>
            <a:r>
              <a:rPr lang="ko-KR" altLang="en-US" sz="2300" dirty="0"/>
              <a:t>장시간 비행 교육에 </a:t>
            </a:r>
            <a:r>
              <a:rPr lang="ko-KR" altLang="en-US" sz="2300" dirty="0" smtClean="0"/>
              <a:t>들어간다</a:t>
            </a:r>
            <a:r>
              <a:rPr lang="en-US" altLang="ko-KR" sz="2300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ko-KR" sz="2400" dirty="0" smtClean="0"/>
              <a:t>②</a:t>
            </a:r>
            <a:r>
              <a:rPr lang="en-US" altLang="ko-KR" sz="2400" dirty="0" smtClean="0"/>
              <a:t> </a:t>
            </a:r>
            <a:r>
              <a:rPr lang="ko-KR" altLang="en-US" sz="2300" dirty="0" smtClean="0"/>
              <a:t>주변 </a:t>
            </a:r>
            <a:r>
              <a:rPr lang="ko-KR" altLang="en-US" sz="2300" dirty="0"/>
              <a:t>상황 감지 훈련</a:t>
            </a:r>
            <a:r>
              <a:rPr lang="en-US" altLang="ko-KR" sz="2300" dirty="0"/>
              <a:t/>
            </a:r>
            <a:br>
              <a:rPr lang="en-US" altLang="ko-KR" sz="2300" dirty="0"/>
            </a:br>
            <a:r>
              <a:rPr lang="en-US" altLang="ko-KR" sz="2300" dirty="0" smtClean="0"/>
              <a:t>    - </a:t>
            </a:r>
            <a:r>
              <a:rPr lang="ko-KR" altLang="en-US" sz="2300" dirty="0" err="1"/>
              <a:t>어라운드</a:t>
            </a:r>
            <a:r>
              <a:rPr lang="ko-KR" altLang="en-US" sz="2300" dirty="0"/>
              <a:t> </a:t>
            </a:r>
            <a:r>
              <a:rPr lang="ko-KR" altLang="en-US" sz="2300" dirty="0" err="1"/>
              <a:t>뷰를</a:t>
            </a:r>
            <a:r>
              <a:rPr lang="ko-KR" altLang="en-US" sz="2300" dirty="0"/>
              <a:t> 통한 모든 각도의 실시간 상황 모니터링</a:t>
            </a:r>
            <a:r>
              <a:rPr lang="en-US" altLang="ko-KR" sz="2300" dirty="0"/>
              <a:t/>
            </a:r>
            <a:br>
              <a:rPr lang="en-US" altLang="ko-KR" sz="2300" dirty="0"/>
            </a:br>
            <a:r>
              <a:rPr lang="en-US" altLang="ko-KR" sz="2300" dirty="0" smtClean="0"/>
              <a:t>    - </a:t>
            </a:r>
            <a:r>
              <a:rPr lang="ko-KR" altLang="en-US" sz="2300" dirty="0"/>
              <a:t>주변 상황을 모니터링 함으로써 비상 사태에 대비하고 상황에 </a:t>
            </a:r>
            <a:r>
              <a:rPr lang="ko-KR" altLang="en-US" sz="2300" dirty="0" smtClean="0"/>
              <a:t>따른</a:t>
            </a:r>
            <a:r>
              <a:rPr lang="en-US" altLang="ko-KR" sz="2300" dirty="0" smtClean="0"/>
              <a:t/>
            </a:r>
            <a:br>
              <a:rPr lang="en-US" altLang="ko-KR" sz="2300" dirty="0" smtClean="0"/>
            </a:br>
            <a:r>
              <a:rPr lang="en-US" altLang="ko-KR" sz="2300" dirty="0" smtClean="0"/>
              <a:t>      </a:t>
            </a:r>
            <a:r>
              <a:rPr lang="ko-KR" altLang="en-US" sz="2300" dirty="0" smtClean="0"/>
              <a:t>대비법도 </a:t>
            </a:r>
            <a:r>
              <a:rPr lang="ko-KR" altLang="en-US" sz="2300" dirty="0"/>
              <a:t>익힌다</a:t>
            </a:r>
            <a:r>
              <a:rPr lang="en-US" altLang="ko-KR" sz="2300" dirty="0"/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2300" dirty="0"/>
          </a:p>
        </p:txBody>
      </p:sp>
      <p:pic>
        <p:nvPicPr>
          <p:cNvPr id="8" name="그림 7"/>
          <p:cNvPicPr/>
          <p:nvPr/>
        </p:nvPicPr>
        <p:blipFill rotWithShape="1">
          <a:blip r:embed="rId2"/>
          <a:srcRect l="18855" t="22780" r="20227" b="27048"/>
          <a:stretch/>
        </p:blipFill>
        <p:spPr bwMode="auto">
          <a:xfrm>
            <a:off x="975764" y="4023126"/>
            <a:ext cx="4563301" cy="25405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/>
          <p:cNvPicPr/>
          <p:nvPr/>
        </p:nvPicPr>
        <p:blipFill rotWithShape="1">
          <a:blip r:embed="rId3"/>
          <a:srcRect l="19025" t="26364" r="20231" b="23084"/>
          <a:stretch/>
        </p:blipFill>
        <p:spPr bwMode="auto">
          <a:xfrm>
            <a:off x="6096000" y="4023126"/>
            <a:ext cx="5137835" cy="25405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943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49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u="sng" dirty="0" smtClean="0"/>
              <a:t>교육 훈련 스토리 보드</a:t>
            </a:r>
            <a:endParaRPr lang="ko-KR" altLang="en-US" sz="40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9678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300" dirty="0" err="1" smtClean="0"/>
              <a:t>드론</a:t>
            </a:r>
            <a:r>
              <a:rPr lang="ko-KR" altLang="en-US" sz="2300" dirty="0" smtClean="0"/>
              <a:t> 조종에 충분히 익숙해졌다면 </a:t>
            </a:r>
            <a:r>
              <a:rPr lang="ko-KR" altLang="en-US" sz="2300" dirty="0" err="1" smtClean="0"/>
              <a:t>웨어러블</a:t>
            </a:r>
            <a:r>
              <a:rPr lang="ko-KR" altLang="en-US" sz="2300" dirty="0" smtClean="0"/>
              <a:t> 디바이스를 사용한                장거리</a:t>
            </a:r>
            <a:r>
              <a:rPr lang="en-US" altLang="ko-KR" sz="2300" dirty="0"/>
              <a:t>·</a:t>
            </a:r>
            <a:r>
              <a:rPr lang="ko-KR" altLang="en-US" sz="2300" dirty="0"/>
              <a:t>장시간 비행 교육에 </a:t>
            </a:r>
            <a:r>
              <a:rPr lang="ko-KR" altLang="en-US" sz="2300" dirty="0" smtClean="0"/>
              <a:t>들어간다</a:t>
            </a:r>
            <a:r>
              <a:rPr lang="en-US" altLang="ko-KR" sz="2300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300" dirty="0" smtClean="0"/>
              <a:t> </a:t>
            </a:r>
            <a:r>
              <a:rPr lang="ko-KR" altLang="ko-KR" sz="2200" dirty="0" smtClean="0"/>
              <a:t>③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본체 비상 상황 감지 훈련</a:t>
            </a:r>
            <a:r>
              <a:rPr lang="en-US" altLang="ko-KR" sz="2200" dirty="0" smtClean="0"/>
              <a:t/>
            </a:r>
            <a:br>
              <a:rPr lang="en-US" altLang="ko-KR" sz="2200" dirty="0" smtClean="0"/>
            </a:br>
            <a:r>
              <a:rPr lang="en-US" altLang="ko-KR" sz="2200" dirty="0" smtClean="0"/>
              <a:t>     - </a:t>
            </a:r>
            <a:r>
              <a:rPr lang="ko-KR" altLang="en-US" sz="2200" dirty="0" smtClean="0"/>
              <a:t>본체 화재나 외적 결함 시 </a:t>
            </a:r>
            <a:r>
              <a:rPr lang="ko-KR" altLang="en-US" sz="2200" dirty="0" err="1" smtClean="0"/>
              <a:t>어라운드</a:t>
            </a:r>
            <a:r>
              <a:rPr lang="ko-KR" altLang="en-US" sz="2200" dirty="0" smtClean="0"/>
              <a:t> </a:t>
            </a:r>
            <a:r>
              <a:rPr lang="ko-KR" altLang="en-US" sz="2200" dirty="0" err="1" smtClean="0"/>
              <a:t>뷰를</a:t>
            </a:r>
            <a:r>
              <a:rPr lang="ko-KR" altLang="en-US" sz="2200" dirty="0" smtClean="0"/>
              <a:t> 통해 상황을 인지하고 </a:t>
            </a:r>
            <a:r>
              <a:rPr lang="en-US" altLang="ko-KR" sz="2200" dirty="0" smtClean="0"/>
              <a:t/>
            </a:r>
            <a:br>
              <a:rPr lang="en-US" altLang="ko-KR" sz="2200" dirty="0" smtClean="0"/>
            </a:br>
            <a:r>
              <a:rPr lang="en-US" altLang="ko-KR" sz="2200" dirty="0" smtClean="0"/>
              <a:t>       </a:t>
            </a:r>
            <a:r>
              <a:rPr lang="ko-KR" altLang="en-US" sz="2200" dirty="0" smtClean="0"/>
              <a:t>그에 대한 대책을 강구한다</a:t>
            </a:r>
            <a:r>
              <a:rPr lang="en-US" altLang="ko-KR" sz="2200" dirty="0" smtClean="0"/>
              <a:t>.</a:t>
            </a:r>
            <a:br>
              <a:rPr lang="en-US" altLang="ko-KR" sz="2200" dirty="0" smtClean="0"/>
            </a:br>
            <a:r>
              <a:rPr lang="en-US" altLang="ko-KR" sz="2200" dirty="0" smtClean="0"/>
              <a:t>     - </a:t>
            </a:r>
            <a:r>
              <a:rPr lang="ko-KR" altLang="en-US" sz="2200" dirty="0" smtClean="0"/>
              <a:t>충돌이나 격추로 인한 추락 사고 발생 시 긴급 대처와 수색 계획을 마련한다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2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5037" t="33628" r="26821" b="21180"/>
          <a:stretch/>
        </p:blipFill>
        <p:spPr>
          <a:xfrm>
            <a:off x="1140978" y="4021741"/>
            <a:ext cx="4677196" cy="2597222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 rotWithShape="1">
          <a:blip r:embed="rId3"/>
          <a:srcRect l="29692" t="55675" r="43386" b="17733"/>
          <a:stretch/>
        </p:blipFill>
        <p:spPr bwMode="auto">
          <a:xfrm>
            <a:off x="6279419" y="4021742"/>
            <a:ext cx="4909562" cy="25972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487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5832" y="-7119"/>
            <a:ext cx="10515600" cy="118045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u="sng" dirty="0" err="1" smtClean="0"/>
              <a:t>유스케이스</a:t>
            </a:r>
            <a:r>
              <a:rPr lang="ko-KR" altLang="en-US" sz="4000" b="1" u="sng" dirty="0" smtClean="0"/>
              <a:t> 다이어그램</a:t>
            </a:r>
            <a:endParaRPr lang="ko-KR" altLang="en-US" sz="4000" b="1" u="sng" dirty="0"/>
          </a:p>
        </p:txBody>
      </p:sp>
      <p:sp>
        <p:nvSpPr>
          <p:cNvPr id="4" name="타원 3"/>
          <p:cNvSpPr/>
          <p:nvPr/>
        </p:nvSpPr>
        <p:spPr>
          <a:xfrm>
            <a:off x="567791" y="1612289"/>
            <a:ext cx="205673" cy="1618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4" idx="4"/>
          </p:cNvCxnSpPr>
          <p:nvPr/>
        </p:nvCxnSpPr>
        <p:spPr>
          <a:xfrm>
            <a:off x="670628" y="1774129"/>
            <a:ext cx="13823" cy="388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4" idx="4"/>
          </p:cNvCxnSpPr>
          <p:nvPr/>
        </p:nvCxnSpPr>
        <p:spPr>
          <a:xfrm flipH="1">
            <a:off x="506426" y="1774129"/>
            <a:ext cx="164202" cy="153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4" idx="4"/>
          </p:cNvCxnSpPr>
          <p:nvPr/>
        </p:nvCxnSpPr>
        <p:spPr>
          <a:xfrm>
            <a:off x="670628" y="1774129"/>
            <a:ext cx="167572" cy="153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567791" y="2162547"/>
            <a:ext cx="102837" cy="113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84451" y="2162547"/>
            <a:ext cx="121381" cy="113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928897" y="4827525"/>
            <a:ext cx="205673" cy="1618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>
            <a:stCxn id="29" idx="4"/>
          </p:cNvCxnSpPr>
          <p:nvPr/>
        </p:nvCxnSpPr>
        <p:spPr>
          <a:xfrm>
            <a:off x="1031734" y="4989365"/>
            <a:ext cx="13823" cy="388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29" idx="4"/>
          </p:cNvCxnSpPr>
          <p:nvPr/>
        </p:nvCxnSpPr>
        <p:spPr>
          <a:xfrm flipH="1">
            <a:off x="867532" y="4989365"/>
            <a:ext cx="164202" cy="153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024317" y="4997456"/>
            <a:ext cx="168584" cy="176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928897" y="5389247"/>
            <a:ext cx="102837" cy="113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045557" y="5389247"/>
            <a:ext cx="121381" cy="113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10837930" y="873287"/>
            <a:ext cx="205673" cy="1618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>
            <a:stCxn id="35" idx="4"/>
          </p:cNvCxnSpPr>
          <p:nvPr/>
        </p:nvCxnSpPr>
        <p:spPr>
          <a:xfrm>
            <a:off x="10940767" y="1035127"/>
            <a:ext cx="13823" cy="388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35" idx="4"/>
          </p:cNvCxnSpPr>
          <p:nvPr/>
        </p:nvCxnSpPr>
        <p:spPr>
          <a:xfrm flipH="1">
            <a:off x="10776565" y="1035127"/>
            <a:ext cx="164202" cy="153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5" idx="4"/>
          </p:cNvCxnSpPr>
          <p:nvPr/>
        </p:nvCxnSpPr>
        <p:spPr>
          <a:xfrm>
            <a:off x="10940767" y="1035127"/>
            <a:ext cx="167572" cy="153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10837930" y="1423545"/>
            <a:ext cx="102837" cy="113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0954590" y="1423545"/>
            <a:ext cx="121381" cy="113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8722" y="2337302"/>
            <a:ext cx="898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교육자</a:t>
            </a:r>
            <a:endParaRPr lang="ko-KR" altLang="en-US" sz="15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8191" y="5650413"/>
            <a:ext cx="2451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피교육자</a:t>
            </a:r>
            <a:r>
              <a:rPr lang="en-US" altLang="ko-KR" sz="1500" b="1" dirty="0" smtClean="0"/>
              <a:t>(</a:t>
            </a:r>
            <a:r>
              <a:rPr lang="ko-KR" altLang="en-US" sz="1500" b="1" dirty="0" err="1" smtClean="0"/>
              <a:t>드론</a:t>
            </a:r>
            <a:r>
              <a:rPr lang="ko-KR" altLang="en-US" sz="1500" b="1" dirty="0" smtClean="0"/>
              <a:t> 조종사</a:t>
            </a:r>
            <a:r>
              <a:rPr lang="en-US" altLang="ko-KR" sz="1500" b="1" dirty="0" smtClean="0"/>
              <a:t>)</a:t>
            </a:r>
            <a:endParaRPr lang="ko-KR" altLang="en-US" sz="15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9811928" y="1580534"/>
            <a:ext cx="2500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 smtClean="0"/>
              <a:t>어라운드</a:t>
            </a:r>
            <a:r>
              <a:rPr lang="ko-KR" altLang="en-US" sz="1500" b="1" dirty="0" smtClean="0"/>
              <a:t> </a:t>
            </a:r>
            <a:r>
              <a:rPr lang="ko-KR" altLang="en-US" sz="1500" b="1" dirty="0" err="1" smtClean="0"/>
              <a:t>뷰</a:t>
            </a:r>
            <a:r>
              <a:rPr lang="ko-KR" altLang="en-US" sz="1500" b="1" dirty="0" smtClean="0"/>
              <a:t> 시스템 탑재      </a:t>
            </a:r>
            <a:r>
              <a:rPr lang="ko-KR" altLang="en-US" sz="1500" b="1" dirty="0" err="1" smtClean="0"/>
              <a:t>드론</a:t>
            </a:r>
            <a:endParaRPr lang="ko-KR" altLang="en-US" sz="1500" b="1" dirty="0"/>
          </a:p>
        </p:txBody>
      </p:sp>
      <p:sp>
        <p:nvSpPr>
          <p:cNvPr id="47" name="타원 46"/>
          <p:cNvSpPr/>
          <p:nvPr/>
        </p:nvSpPr>
        <p:spPr>
          <a:xfrm>
            <a:off x="11051023" y="3098932"/>
            <a:ext cx="205673" cy="1618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>
            <a:stCxn id="47" idx="4"/>
          </p:cNvCxnSpPr>
          <p:nvPr/>
        </p:nvCxnSpPr>
        <p:spPr>
          <a:xfrm>
            <a:off x="11153860" y="3260772"/>
            <a:ext cx="13823" cy="388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47" idx="4"/>
          </p:cNvCxnSpPr>
          <p:nvPr/>
        </p:nvCxnSpPr>
        <p:spPr>
          <a:xfrm flipH="1">
            <a:off x="10989658" y="3260772"/>
            <a:ext cx="164202" cy="153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1153860" y="3276687"/>
            <a:ext cx="168584" cy="176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11064846" y="3649190"/>
            <a:ext cx="102837" cy="113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178303" y="3646492"/>
            <a:ext cx="121381" cy="113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363864" y="3837965"/>
            <a:ext cx="2103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 smtClean="0"/>
              <a:t>웨어러블</a:t>
            </a:r>
            <a:r>
              <a:rPr lang="ko-KR" altLang="en-US" sz="1500" b="1" dirty="0" smtClean="0"/>
              <a:t> 디바이스</a:t>
            </a:r>
            <a:endParaRPr lang="ko-KR" altLang="en-US" sz="1500" b="1" dirty="0"/>
          </a:p>
        </p:txBody>
      </p:sp>
      <p:sp>
        <p:nvSpPr>
          <p:cNvPr id="59" name="타원 58"/>
          <p:cNvSpPr/>
          <p:nvPr/>
        </p:nvSpPr>
        <p:spPr>
          <a:xfrm>
            <a:off x="1563954" y="2028404"/>
            <a:ext cx="3673784" cy="72828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단시간</a:t>
            </a:r>
            <a:r>
              <a:rPr lang="en-US" altLang="ko-KR" b="1" dirty="0" smtClean="0">
                <a:solidFill>
                  <a:sysClr val="windowText" lastClr="000000"/>
                </a:solidFill>
              </a:rPr>
              <a:t>·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가시거리 조종 교육 훈련</a:t>
            </a:r>
            <a:r>
              <a:rPr lang="en-US" altLang="ko-KR" dirty="0" smtClean="0"/>
              <a:t>·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563954" y="2895000"/>
            <a:ext cx="3673784" cy="72828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장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시간</a:t>
            </a:r>
            <a:r>
              <a:rPr lang="en-US" altLang="ko-KR" b="1" dirty="0" smtClean="0">
                <a:solidFill>
                  <a:sysClr val="windowText" lastClr="000000"/>
                </a:solidFill>
              </a:rPr>
              <a:t>·</a:t>
            </a:r>
            <a:r>
              <a:rPr lang="ko-KR" altLang="en-US" b="1" dirty="0">
                <a:solidFill>
                  <a:sysClr val="windowText" lastClr="000000"/>
                </a:solidFill>
              </a:rPr>
              <a:t>장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거리 조종 </a:t>
            </a:r>
            <a:endParaRPr lang="en-US" altLang="ko-KR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교육 훈련</a:t>
            </a:r>
            <a:r>
              <a:rPr lang="en-US" altLang="ko-KR" dirty="0" smtClean="0"/>
              <a:t>·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563954" y="1172659"/>
            <a:ext cx="3673784" cy="72828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안전 교육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422216" y="4675997"/>
            <a:ext cx="3673784" cy="72828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ysClr val="windowText" lastClr="000000"/>
                </a:solidFill>
              </a:rPr>
              <a:t>드론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 조종 자격증 보유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2422216" y="5682320"/>
            <a:ext cx="3959730" cy="870955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ysClr val="windowText" lastClr="000000"/>
                </a:solidFill>
              </a:rPr>
              <a:t>드론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 조종 교육 훈련</a:t>
            </a:r>
            <a:endParaRPr lang="en-US" altLang="ko-KR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 희망</a:t>
            </a:r>
            <a:r>
              <a:rPr lang="en-US" altLang="ko-KR" b="1" dirty="0" smtClean="0"/>
              <a:t>·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995860" y="2089505"/>
            <a:ext cx="3166994" cy="72828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교육 훈련 프로그램 관리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7126300" y="1153771"/>
            <a:ext cx="2778180" cy="631062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신기술 교육 매체 제공</a:t>
            </a:r>
            <a:r>
              <a:rPr lang="en-US" altLang="ko-KR" b="1" dirty="0" smtClean="0"/>
              <a:t>·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600825" y="3573130"/>
            <a:ext cx="3566534" cy="70131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ysClr val="windowText" lastClr="000000"/>
                </a:solidFill>
              </a:rPr>
              <a:t>VR·AR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교육 매체 제공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6786436" y="5093838"/>
            <a:ext cx="3947310" cy="708152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ysClr val="windowText" lastClr="000000"/>
                </a:solidFill>
              </a:rPr>
              <a:t>드론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 교육 훈련 프로그램 이수 자격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77" name="직선 연결선 76"/>
          <p:cNvCxnSpPr>
            <a:endCxn id="64" idx="2"/>
          </p:cNvCxnSpPr>
          <p:nvPr/>
        </p:nvCxnSpPr>
        <p:spPr>
          <a:xfrm flipV="1">
            <a:off x="1563954" y="5040139"/>
            <a:ext cx="858262" cy="53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65" idx="2"/>
          </p:cNvCxnSpPr>
          <p:nvPr/>
        </p:nvCxnSpPr>
        <p:spPr>
          <a:xfrm>
            <a:off x="1563954" y="5105086"/>
            <a:ext cx="858262" cy="1012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endCxn id="63" idx="2"/>
          </p:cNvCxnSpPr>
          <p:nvPr/>
        </p:nvCxnSpPr>
        <p:spPr>
          <a:xfrm flipV="1">
            <a:off x="1024317" y="1536801"/>
            <a:ext cx="539637" cy="364141"/>
          </a:xfrm>
          <a:prstGeom prst="line">
            <a:avLst/>
          </a:prstGeom>
          <a:ln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endCxn id="59" idx="2"/>
          </p:cNvCxnSpPr>
          <p:nvPr/>
        </p:nvCxnSpPr>
        <p:spPr>
          <a:xfrm>
            <a:off x="1031733" y="1896896"/>
            <a:ext cx="532221" cy="4956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endCxn id="62" idx="2"/>
          </p:cNvCxnSpPr>
          <p:nvPr/>
        </p:nvCxnSpPr>
        <p:spPr>
          <a:xfrm>
            <a:off x="1024317" y="1885072"/>
            <a:ext cx="539637" cy="1374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endCxn id="67" idx="6"/>
          </p:cNvCxnSpPr>
          <p:nvPr/>
        </p:nvCxnSpPr>
        <p:spPr>
          <a:xfrm flipH="1">
            <a:off x="9904480" y="1326630"/>
            <a:ext cx="829266" cy="142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endCxn id="68" idx="6"/>
          </p:cNvCxnSpPr>
          <p:nvPr/>
        </p:nvCxnSpPr>
        <p:spPr>
          <a:xfrm flipH="1">
            <a:off x="10167359" y="3564505"/>
            <a:ext cx="730590" cy="359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3" idx="6"/>
            <a:endCxn id="66" idx="2"/>
          </p:cNvCxnSpPr>
          <p:nvPr/>
        </p:nvCxnSpPr>
        <p:spPr>
          <a:xfrm>
            <a:off x="5237738" y="1536801"/>
            <a:ext cx="758122" cy="916846"/>
          </a:xfrm>
          <a:prstGeom prst="straightConnector1">
            <a:avLst/>
          </a:prstGeom>
          <a:ln>
            <a:prstDash val="dash"/>
            <a:headEnd w="lg" len="lg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66" idx="2"/>
          </p:cNvCxnSpPr>
          <p:nvPr/>
        </p:nvCxnSpPr>
        <p:spPr>
          <a:xfrm flipV="1">
            <a:off x="5233812" y="2453647"/>
            <a:ext cx="762048" cy="82745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66" idx="2"/>
          </p:cNvCxnSpPr>
          <p:nvPr/>
        </p:nvCxnSpPr>
        <p:spPr>
          <a:xfrm>
            <a:off x="5235012" y="2392545"/>
            <a:ext cx="760848" cy="611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69" idx="2"/>
          </p:cNvCxnSpPr>
          <p:nvPr/>
        </p:nvCxnSpPr>
        <p:spPr>
          <a:xfrm>
            <a:off x="6111711" y="5035385"/>
            <a:ext cx="674725" cy="412529"/>
          </a:xfrm>
          <a:prstGeom prst="straightConnector1">
            <a:avLst/>
          </a:prstGeom>
          <a:ln>
            <a:prstDash val="dash"/>
            <a:headEnd w="lg" len="lg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5" idx="6"/>
            <a:endCxn id="69" idx="2"/>
          </p:cNvCxnSpPr>
          <p:nvPr/>
        </p:nvCxnSpPr>
        <p:spPr>
          <a:xfrm flipV="1">
            <a:off x="6381946" y="5447914"/>
            <a:ext cx="404490" cy="669884"/>
          </a:xfrm>
          <a:prstGeom prst="straightConnector1">
            <a:avLst/>
          </a:prstGeom>
          <a:ln>
            <a:prstDash val="dash"/>
            <a:headEnd w="lg" len="lg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68" idx="0"/>
            <a:endCxn id="66" idx="4"/>
          </p:cNvCxnSpPr>
          <p:nvPr/>
        </p:nvCxnSpPr>
        <p:spPr>
          <a:xfrm flipH="1" flipV="1">
            <a:off x="7579357" y="2817788"/>
            <a:ext cx="804735" cy="755342"/>
          </a:xfrm>
          <a:prstGeom prst="straightConnector1">
            <a:avLst/>
          </a:prstGeom>
          <a:ln>
            <a:prstDash val="dash"/>
            <a:headEnd w="lg" len="lg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7" idx="4"/>
            <a:endCxn id="66" idx="0"/>
          </p:cNvCxnSpPr>
          <p:nvPr/>
        </p:nvCxnSpPr>
        <p:spPr>
          <a:xfrm flipH="1">
            <a:off x="7579357" y="1784833"/>
            <a:ext cx="936033" cy="304672"/>
          </a:xfrm>
          <a:prstGeom prst="straightConnector1">
            <a:avLst/>
          </a:prstGeom>
          <a:ln>
            <a:prstDash val="dash"/>
            <a:headEnd w="lg" len="lg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69" idx="0"/>
          </p:cNvCxnSpPr>
          <p:nvPr/>
        </p:nvCxnSpPr>
        <p:spPr>
          <a:xfrm flipH="1" flipV="1">
            <a:off x="5614836" y="3780148"/>
            <a:ext cx="3145255" cy="13136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5614836" y="2787039"/>
            <a:ext cx="1301488" cy="99311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466295" y="1696859"/>
            <a:ext cx="1059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&lt;&lt;include&gt;&gt;</a:t>
            </a:r>
            <a:endParaRPr lang="ko-KR" altLang="en-US" sz="1000" dirty="0"/>
          </a:p>
        </p:txBody>
      </p:sp>
      <p:sp>
        <p:nvSpPr>
          <p:cNvPr id="90" name="TextBox 89"/>
          <p:cNvSpPr txBox="1"/>
          <p:nvPr/>
        </p:nvSpPr>
        <p:spPr>
          <a:xfrm>
            <a:off x="6492771" y="5801990"/>
            <a:ext cx="1059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&lt;&lt;include&gt;&gt;</a:t>
            </a:r>
            <a:endParaRPr lang="ko-KR" altLang="en-US" sz="1000" dirty="0"/>
          </a:p>
        </p:txBody>
      </p:sp>
      <p:sp>
        <p:nvSpPr>
          <p:cNvPr id="91" name="TextBox 90"/>
          <p:cNvSpPr txBox="1"/>
          <p:nvPr/>
        </p:nvSpPr>
        <p:spPr>
          <a:xfrm>
            <a:off x="6262203" y="4972526"/>
            <a:ext cx="1059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&lt;&lt;include&gt;&gt;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4828647" y="1997638"/>
            <a:ext cx="1059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&lt;&lt;include&gt;&gt;</a:t>
            </a:r>
            <a:endParaRPr lang="ko-KR" altLang="en-US" sz="1000" dirty="0"/>
          </a:p>
        </p:txBody>
      </p:sp>
      <p:sp>
        <p:nvSpPr>
          <p:cNvPr id="95" name="TextBox 94"/>
          <p:cNvSpPr txBox="1"/>
          <p:nvPr/>
        </p:nvSpPr>
        <p:spPr>
          <a:xfrm>
            <a:off x="4704301" y="2697784"/>
            <a:ext cx="1059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&lt;&lt;include&gt;&gt;</a:t>
            </a:r>
            <a:endParaRPr lang="ko-KR" altLang="en-US" sz="1000" dirty="0"/>
          </a:p>
        </p:txBody>
      </p:sp>
      <p:sp>
        <p:nvSpPr>
          <p:cNvPr id="96" name="TextBox 95"/>
          <p:cNvSpPr txBox="1"/>
          <p:nvPr/>
        </p:nvSpPr>
        <p:spPr>
          <a:xfrm>
            <a:off x="4704301" y="3666954"/>
            <a:ext cx="1059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&lt;&lt;extend&gt;&gt;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8230526" y="1810195"/>
            <a:ext cx="1059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&lt;&lt;extend&gt;&gt;</a:t>
            </a:r>
            <a:endParaRPr lang="ko-KR" altLang="en-US" sz="1000" dirty="0"/>
          </a:p>
        </p:txBody>
      </p:sp>
      <p:sp>
        <p:nvSpPr>
          <p:cNvPr id="99" name="TextBox 98"/>
          <p:cNvSpPr txBox="1"/>
          <p:nvPr/>
        </p:nvSpPr>
        <p:spPr>
          <a:xfrm>
            <a:off x="8098943" y="3114734"/>
            <a:ext cx="1059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&lt;&lt;extend&gt;&gt;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3788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3190" y="-809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u="sng" dirty="0" smtClean="0"/>
              <a:t>시스템 구성도</a:t>
            </a:r>
            <a:endParaRPr lang="ko-KR" altLang="en-US" sz="4000" b="1" u="sng" dirty="0"/>
          </a:p>
        </p:txBody>
      </p:sp>
      <p:sp>
        <p:nvSpPr>
          <p:cNvPr id="4" name="타원 3"/>
          <p:cNvSpPr/>
          <p:nvPr/>
        </p:nvSpPr>
        <p:spPr>
          <a:xfrm>
            <a:off x="1748245" y="1010619"/>
            <a:ext cx="2930576" cy="4678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ysClr val="windowText" lastClr="000000"/>
                </a:solidFill>
              </a:rPr>
              <a:t>드론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 자격증 보유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219842" y="1817039"/>
            <a:ext cx="3987383" cy="5621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ysClr val="windowText" lastClr="000000"/>
                </a:solidFill>
              </a:rPr>
              <a:t>드론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 조종 교육 훈련 희망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219842" y="2717694"/>
            <a:ext cx="3987383" cy="5664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교육 훈련 프로그램 접수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748245" y="3622643"/>
            <a:ext cx="2930576" cy="3629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안전 교육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97287" y="4324140"/>
            <a:ext cx="3987383" cy="70329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단시간</a:t>
            </a:r>
            <a:r>
              <a:rPr lang="en-US" altLang="ko-KR" b="1" dirty="0">
                <a:solidFill>
                  <a:sysClr val="windowText" lastClr="000000"/>
                </a:solidFill>
              </a:rPr>
              <a:t>·</a:t>
            </a:r>
            <a:r>
              <a:rPr lang="ko-KR" altLang="en-US" b="1" dirty="0">
                <a:solidFill>
                  <a:sysClr val="windowText" lastClr="000000"/>
                </a:solidFill>
              </a:rPr>
              <a:t>가시거리 조종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  교육 </a:t>
            </a:r>
            <a:r>
              <a:rPr lang="ko-KR" altLang="en-US" b="1" dirty="0">
                <a:solidFill>
                  <a:sysClr val="windowText" lastClr="000000"/>
                </a:solidFill>
              </a:rPr>
              <a:t>훈련</a:t>
            </a:r>
            <a:r>
              <a:rPr lang="en-US" altLang="ko-KR" b="1" dirty="0"/>
              <a:t>·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97287" y="5365957"/>
            <a:ext cx="3987383" cy="7577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장시간</a:t>
            </a:r>
            <a:r>
              <a:rPr lang="en-US" altLang="ko-KR" b="1" dirty="0">
                <a:solidFill>
                  <a:sysClr val="windowText" lastClr="000000"/>
                </a:solidFill>
              </a:rPr>
              <a:t>·</a:t>
            </a:r>
            <a:r>
              <a:rPr lang="ko-KR" altLang="en-US" b="1" dirty="0">
                <a:solidFill>
                  <a:sysClr val="windowText" lastClr="000000"/>
                </a:solidFill>
              </a:rPr>
              <a:t>장거리 조종 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교육 훈련</a:t>
            </a:r>
            <a:r>
              <a:rPr lang="en-US" altLang="ko-KR" b="1" dirty="0"/>
              <a:t>·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4" idx="4"/>
            <a:endCxn id="5" idx="0"/>
          </p:cNvCxnSpPr>
          <p:nvPr/>
        </p:nvCxnSpPr>
        <p:spPr>
          <a:xfrm>
            <a:off x="3213533" y="1478515"/>
            <a:ext cx="1" cy="338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206033" y="2379170"/>
            <a:ext cx="1" cy="338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206033" y="3279825"/>
            <a:ext cx="1" cy="338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206032" y="3985616"/>
            <a:ext cx="1" cy="338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206031" y="5025637"/>
            <a:ext cx="1" cy="338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07225" y="5851745"/>
            <a:ext cx="5224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729642" y="3411262"/>
            <a:ext cx="0" cy="244048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206032" y="3411260"/>
            <a:ext cx="2523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9" idx="6"/>
          </p:cNvCxnSpPr>
          <p:nvPr/>
        </p:nvCxnSpPr>
        <p:spPr>
          <a:xfrm flipV="1">
            <a:off x="4678821" y="3804129"/>
            <a:ext cx="1684273" cy="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11" idx="6"/>
          </p:cNvCxnSpPr>
          <p:nvPr/>
        </p:nvCxnSpPr>
        <p:spPr>
          <a:xfrm flipV="1">
            <a:off x="5284670" y="4675786"/>
            <a:ext cx="1078424" cy="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5284670" y="5751193"/>
            <a:ext cx="1078424" cy="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363094" y="3516951"/>
            <a:ext cx="2930576" cy="5743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VR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가상 시뮬레이션 제공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63094" y="4471139"/>
            <a:ext cx="2930576" cy="39669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AR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드론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교육 포함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63094" y="5152591"/>
            <a:ext cx="2930576" cy="11972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어라운드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뷰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시스템 탑재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드론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과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웨어러블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디바이스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(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글래스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)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이용한 </a:t>
            </a:r>
            <a:r>
              <a:rPr lang="en-US" altLang="ko-KR" dirty="0" smtClean="0">
                <a:solidFill>
                  <a:schemeClr val="tx1"/>
                </a:solidFill>
              </a:rPr>
              <a:t>VR·AR </a:t>
            </a:r>
            <a:r>
              <a:rPr lang="ko-KR" altLang="en-US" dirty="0" smtClean="0">
                <a:solidFill>
                  <a:schemeClr val="tx1"/>
                </a:solidFill>
              </a:rPr>
              <a:t>조종 교육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타원형 설명선 53"/>
          <p:cNvSpPr/>
          <p:nvPr/>
        </p:nvSpPr>
        <p:spPr>
          <a:xfrm>
            <a:off x="8019628" y="1304309"/>
            <a:ext cx="3961840" cy="175633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어라운드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뷰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시스템에는 공차보정 기술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AR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구현을 위해선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ARML, VR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구현을 위해선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VRML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-571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u="sng" dirty="0" smtClean="0"/>
              <a:t>시스템 구성도 설명</a:t>
            </a:r>
            <a:endParaRPr lang="ko-KR" altLang="en-US" sz="4000" b="1" u="sng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1090612"/>
            <a:ext cx="10515600" cy="56911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드론</a:t>
            </a:r>
            <a:r>
              <a:rPr lang="ko-KR" altLang="en-US" sz="2000" dirty="0" smtClean="0"/>
              <a:t> 자격증을 보유한 사람 중 추가적인 조종 교육 훈련을 희망하는 사람은 교육 훈련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프로그램을 신청한다</a:t>
            </a:r>
            <a:r>
              <a:rPr lang="en-US" altLang="ko-KR" sz="20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교육자는 신청을 접수하고 교육 훈련 프로그램을 관리한다</a:t>
            </a:r>
            <a:r>
              <a:rPr lang="en-US" altLang="ko-KR" sz="20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교육을 시작하고 훈련 프로그램 중 가장 기본은 안전교육이다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안전 교육에는 이론상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교육을 비롯해 </a:t>
            </a:r>
            <a:r>
              <a:rPr lang="en-US" altLang="ko-KR" sz="2000" dirty="0" smtClean="0"/>
              <a:t>VR </a:t>
            </a:r>
            <a:r>
              <a:rPr lang="ko-KR" altLang="en-US" sz="2000" dirty="0" smtClean="0"/>
              <a:t>가상 시뮬레이션 훈련까지도 포함된다</a:t>
            </a:r>
            <a:r>
              <a:rPr lang="en-US" altLang="ko-KR" sz="20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안전 교육을 이수하면 기본적 조종 훈련인 단시간 비행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혹은 가시거리 상의 조종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교육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훈련이 진행된다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 훈련 또한 기본 조종 훈련과 </a:t>
            </a:r>
            <a:r>
              <a:rPr lang="en-US" altLang="ko-KR" sz="2000" dirty="0" smtClean="0"/>
              <a:t>AR </a:t>
            </a:r>
            <a:r>
              <a:rPr lang="ko-KR" altLang="en-US" sz="2000" dirty="0" err="1" smtClean="0"/>
              <a:t>드론을</a:t>
            </a:r>
            <a:r>
              <a:rPr lang="ko-KR" altLang="en-US" sz="2000" dirty="0" smtClean="0"/>
              <a:t> 통한 조종 훈련을 모두 포함하고 있다</a:t>
            </a:r>
            <a:r>
              <a:rPr lang="en-US" altLang="ko-KR" sz="20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최종적으로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장시간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·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장거리 </a:t>
            </a:r>
            <a:r>
              <a:rPr lang="ko-KR" altLang="en-US" sz="2000" dirty="0" smtClean="0">
                <a:solidFill>
                  <a:sysClr val="windowText" lastClr="000000"/>
                </a:solidFill>
              </a:rPr>
              <a:t>조종 교육 훈련에 들어가는데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sz="2000" dirty="0" smtClean="0">
                <a:solidFill>
                  <a:sysClr val="windowText" lastClr="000000"/>
                </a:solidFill>
              </a:rPr>
              <a:t>이 훈련은 </a:t>
            </a:r>
            <a:r>
              <a:rPr lang="ko-KR" altLang="en-US" sz="2000" dirty="0" err="1" smtClean="0">
                <a:solidFill>
                  <a:sysClr val="windowText" lastClr="000000"/>
                </a:solidFill>
              </a:rPr>
              <a:t>어라운드</a:t>
            </a:r>
            <a:r>
              <a:rPr lang="ko-KR" altLang="en-US" sz="200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2000" dirty="0" err="1" smtClean="0">
                <a:solidFill>
                  <a:sysClr val="windowText" lastClr="000000"/>
                </a:solidFill>
              </a:rPr>
              <a:t>뷰</a:t>
            </a:r>
            <a:r>
              <a:rPr lang="ko-KR" altLang="en-US" sz="2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/>
            </a:r>
            <a:br>
              <a:rPr lang="en-US" altLang="ko-KR" sz="2000" dirty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시스템을 탑재한 </a:t>
            </a:r>
            <a:r>
              <a:rPr lang="ko-KR" altLang="en-US" sz="2000" dirty="0" err="1" smtClean="0">
                <a:solidFill>
                  <a:sysClr val="windowText" lastClr="000000"/>
                </a:solidFill>
              </a:rPr>
              <a:t>드론과</a:t>
            </a:r>
            <a:r>
              <a:rPr lang="ko-KR" altLang="en-US" sz="200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2000" dirty="0" err="1" smtClean="0">
                <a:solidFill>
                  <a:sysClr val="windowText" lastClr="000000"/>
                </a:solidFill>
              </a:rPr>
              <a:t>웨어러블</a:t>
            </a:r>
            <a:r>
              <a:rPr lang="ko-KR" altLang="en-US" sz="2000" dirty="0" smtClean="0">
                <a:solidFill>
                  <a:sysClr val="windowText" lastClr="000000"/>
                </a:solidFill>
              </a:rPr>
              <a:t> 디바이스를 이용한 </a:t>
            </a:r>
            <a:r>
              <a:rPr lang="en-US" altLang="ko-KR" sz="2000" dirty="0" smtClean="0"/>
              <a:t>VR·AR </a:t>
            </a:r>
            <a:r>
              <a:rPr lang="ko-KR" altLang="en-US" sz="2000" dirty="0" smtClean="0"/>
              <a:t>조종 교육 훈련이다</a:t>
            </a:r>
            <a:r>
              <a:rPr lang="en-US" altLang="ko-KR" sz="20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피교육자가 원한다면 재교육이 가능하다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500" u="sng" dirty="0" err="1" smtClean="0"/>
              <a:t>어라운드</a:t>
            </a:r>
            <a:r>
              <a:rPr lang="ko-KR" altLang="en-US" sz="1500" u="sng" dirty="0" smtClean="0"/>
              <a:t> </a:t>
            </a:r>
            <a:r>
              <a:rPr lang="ko-KR" altLang="en-US" sz="1500" u="sng" dirty="0" err="1" smtClean="0"/>
              <a:t>뷰</a:t>
            </a:r>
            <a:r>
              <a:rPr lang="ko-KR" altLang="en-US" sz="1500" u="sng" dirty="0" smtClean="0"/>
              <a:t> 시스템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공차 보정 기술 </a:t>
            </a:r>
            <a:r>
              <a:rPr lang="ko-KR" altLang="ko-KR" sz="1600" dirty="0" smtClean="0"/>
              <a:t>→</a:t>
            </a:r>
            <a:r>
              <a:rPr lang="en-US" altLang="ko-KR" sz="1600" dirty="0" smtClean="0"/>
              <a:t> </a:t>
            </a:r>
            <a:r>
              <a:rPr lang="en-US" altLang="ko-KR" sz="1500" dirty="0" smtClean="0"/>
              <a:t>3D</a:t>
            </a:r>
            <a:r>
              <a:rPr lang="ko-KR" altLang="en-US" sz="1500" dirty="0" smtClean="0"/>
              <a:t> 영상 제공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300" dirty="0" smtClean="0"/>
              <a:t>* </a:t>
            </a:r>
            <a:r>
              <a:rPr lang="ko-KR" altLang="en-US" sz="1300" dirty="0" smtClean="0"/>
              <a:t>공차 보정</a:t>
            </a:r>
            <a:r>
              <a:rPr lang="en-US" altLang="ko-KR" sz="1300" dirty="0"/>
              <a:t> </a:t>
            </a:r>
            <a:r>
              <a:rPr lang="en-US" altLang="ko-KR" sz="1300" dirty="0" smtClean="0"/>
              <a:t>:</a:t>
            </a:r>
            <a:r>
              <a:rPr lang="ko-KR" altLang="en-US" sz="1300" dirty="0" smtClean="0"/>
              <a:t> </a:t>
            </a:r>
            <a:r>
              <a:rPr lang="en-US" altLang="ko-KR" sz="1300" dirty="0"/>
              <a:t>4</a:t>
            </a:r>
            <a:r>
              <a:rPr lang="ko-KR" altLang="en-US" sz="1300" dirty="0"/>
              <a:t>개의 카메라에서 촬영된 영상을 각 영역에 맞춰 자르고 이어줘서 마치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               </a:t>
            </a:r>
            <a:r>
              <a:rPr lang="ko-KR" altLang="en-US" sz="1300" dirty="0" smtClean="0"/>
              <a:t>하나의 </a:t>
            </a:r>
            <a:r>
              <a:rPr lang="ko-KR" altLang="en-US" sz="1300" dirty="0"/>
              <a:t>영상처럼 자연스럽게 만들어 주는 </a:t>
            </a:r>
            <a:r>
              <a:rPr lang="ko-KR" altLang="en-US" sz="1300" dirty="0" smtClean="0"/>
              <a:t>작업</a:t>
            </a:r>
            <a:endParaRPr lang="en-US" altLang="ko-KR" sz="13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500" u="sng" dirty="0" smtClean="0"/>
              <a:t>AR </a:t>
            </a:r>
            <a:r>
              <a:rPr lang="ko-KR" altLang="en-US" sz="1500" u="sng" dirty="0" smtClean="0"/>
              <a:t>구현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: ARML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500" u="sng" dirty="0" smtClean="0"/>
              <a:t>VR </a:t>
            </a:r>
            <a:r>
              <a:rPr lang="ko-KR" altLang="en-US" sz="1500" u="sng" dirty="0" smtClean="0"/>
              <a:t>구현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: VRML</a:t>
            </a:r>
          </a:p>
          <a:p>
            <a:pPr>
              <a:buFont typeface="Wingdings" panose="05000000000000000000" pitchFamily="2" charset="2"/>
              <a:buChar char="Ø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637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9376"/>
            <a:ext cx="10515600" cy="9779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500" b="1" dirty="0" err="1" smtClean="0"/>
              <a:t>어라운드</a:t>
            </a:r>
            <a:r>
              <a:rPr lang="ko-KR" altLang="en-US" sz="2500" b="1" dirty="0" smtClean="0"/>
              <a:t> </a:t>
            </a:r>
            <a:r>
              <a:rPr lang="ko-KR" altLang="en-US" sz="2500" b="1" dirty="0" err="1" smtClean="0"/>
              <a:t>뷰</a:t>
            </a:r>
            <a:r>
              <a:rPr lang="ko-KR" altLang="en-US" sz="2500" b="1" dirty="0" smtClean="0"/>
              <a:t> 시스템을 탑재한 </a:t>
            </a:r>
            <a:r>
              <a:rPr lang="ko-KR" altLang="en-US" sz="2500" b="1" dirty="0" err="1" smtClean="0"/>
              <a:t>드론과</a:t>
            </a:r>
            <a:r>
              <a:rPr lang="ko-KR" altLang="en-US" sz="2500" b="1" dirty="0" smtClean="0"/>
              <a:t> </a:t>
            </a:r>
            <a:r>
              <a:rPr lang="ko-KR" altLang="en-US" sz="2500" b="1" dirty="0" err="1" smtClean="0"/>
              <a:t>웨어러블</a:t>
            </a:r>
            <a:r>
              <a:rPr lang="ko-KR" altLang="en-US" sz="2500" b="1" dirty="0" smtClean="0"/>
              <a:t> </a:t>
            </a:r>
            <a:r>
              <a:rPr lang="en-US" altLang="ko-KR" sz="2500" b="1" dirty="0" smtClean="0"/>
              <a:t/>
            </a:r>
            <a:br>
              <a:rPr lang="en-US" altLang="ko-KR" sz="2500" b="1" dirty="0" smtClean="0"/>
            </a:br>
            <a:r>
              <a:rPr lang="ko-KR" altLang="en-US" sz="2500" b="1" dirty="0" smtClean="0"/>
              <a:t>디바이스를 통한 조종 교육 훈련을 고안한 배경 및 의견</a:t>
            </a:r>
            <a:endParaRPr lang="ko-KR" altLang="en-US" sz="25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57276"/>
            <a:ext cx="10744200" cy="5662611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ko-KR" altLang="ko-KR" sz="1300" dirty="0"/>
              <a:t>일반적인 </a:t>
            </a:r>
            <a:r>
              <a:rPr lang="ko-KR" altLang="ko-KR" sz="1300" dirty="0" err="1"/>
              <a:t>드론은</a:t>
            </a:r>
            <a:r>
              <a:rPr lang="ko-KR" altLang="ko-KR" sz="1300" dirty="0"/>
              <a:t> 일반 카메라를 탑재하여 조종 컨트롤러에 있는 화면</a:t>
            </a:r>
            <a:r>
              <a:rPr lang="en-US" altLang="ko-KR" sz="1300" dirty="0"/>
              <a:t>(</a:t>
            </a:r>
            <a:r>
              <a:rPr lang="ko-KR" altLang="ko-KR" sz="1300" dirty="0"/>
              <a:t>카메라</a:t>
            </a:r>
            <a:r>
              <a:rPr lang="en-US" altLang="ko-KR" sz="1300" dirty="0"/>
              <a:t>)</a:t>
            </a:r>
            <a:r>
              <a:rPr lang="ko-KR" altLang="ko-KR" sz="1300" dirty="0"/>
              <a:t>을 보고 조종한다</a:t>
            </a:r>
            <a:r>
              <a:rPr lang="en-US" altLang="ko-KR" sz="1300" dirty="0"/>
              <a:t>.</a:t>
            </a:r>
            <a:endParaRPr lang="ko-KR" altLang="ko-KR" sz="1300" dirty="0"/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ko-KR" sz="1300" dirty="0"/>
              <a:t>그러나 여러 목적으로 쓰이고 비행하는 경로 상 여건에 따라 충돌 및 추락 가능성이 크다</a:t>
            </a:r>
            <a:r>
              <a:rPr lang="en-US" altLang="ko-KR" sz="1300" dirty="0"/>
              <a:t>. </a:t>
            </a:r>
            <a:r>
              <a:rPr lang="ko-KR" altLang="ko-KR" sz="1300" dirty="0"/>
              <a:t>아무리 </a:t>
            </a:r>
            <a:r>
              <a:rPr lang="en-US" altLang="ko-KR" sz="1300" dirty="0"/>
              <a:t>360</a:t>
            </a:r>
            <a:r>
              <a:rPr lang="ko-KR" altLang="ko-KR" sz="1300" dirty="0"/>
              <a:t>도의 시야를 가진 카메라가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ko-KR" sz="1300" dirty="0" smtClean="0"/>
              <a:t>탑재되었다 </a:t>
            </a:r>
            <a:r>
              <a:rPr lang="ko-KR" altLang="ko-KR" sz="1300" dirty="0"/>
              <a:t>하지만 주변을 모두 다 살필 수 없는 </a:t>
            </a:r>
            <a:r>
              <a:rPr lang="en-US" altLang="ko-KR" sz="1300" dirty="0"/>
              <a:t>1</a:t>
            </a:r>
            <a:r>
              <a:rPr lang="ko-KR" altLang="ko-KR" sz="1300" dirty="0"/>
              <a:t>인칭 시점 시야의 한계가 있어 조종의 어려움이 있을 수 있다</a:t>
            </a:r>
            <a:r>
              <a:rPr lang="en-US" altLang="ko-KR" sz="1300" dirty="0"/>
              <a:t>.</a:t>
            </a:r>
            <a:endParaRPr lang="ko-KR" altLang="ko-KR" sz="1300" dirty="0"/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ko-KR" sz="1300" dirty="0"/>
              <a:t>따라서 사용자</a:t>
            </a:r>
            <a:r>
              <a:rPr lang="en-US" altLang="ko-KR" sz="1300" dirty="0"/>
              <a:t>(</a:t>
            </a:r>
            <a:r>
              <a:rPr lang="ko-KR" altLang="ko-KR" sz="1300" dirty="0"/>
              <a:t>조종자</a:t>
            </a:r>
            <a:r>
              <a:rPr lang="en-US" altLang="ko-KR" sz="1300" dirty="0"/>
              <a:t>) </a:t>
            </a:r>
            <a:r>
              <a:rPr lang="ko-KR" altLang="ko-KR" sz="1300" dirty="0"/>
              <a:t>입장에서 조금의 편리함을 얻고자 기술을 더한다면</a:t>
            </a:r>
            <a:r>
              <a:rPr lang="en-US" altLang="ko-KR" sz="1300" dirty="0"/>
              <a:t>, </a:t>
            </a:r>
            <a:r>
              <a:rPr lang="ko-KR" altLang="ko-KR" sz="1300" dirty="0"/>
              <a:t>현재 자동차의 주차에 있어서 편리함을 제공하기 위해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ko-KR" sz="1300" dirty="0" smtClean="0"/>
              <a:t>사용되고 </a:t>
            </a:r>
            <a:r>
              <a:rPr lang="ko-KR" altLang="ko-KR" sz="1300" dirty="0"/>
              <a:t>있는 </a:t>
            </a:r>
            <a:r>
              <a:rPr lang="ko-KR" altLang="ko-KR" sz="1300" dirty="0" err="1"/>
              <a:t>어라운드</a:t>
            </a:r>
            <a:r>
              <a:rPr lang="ko-KR" altLang="ko-KR" sz="1300" dirty="0"/>
              <a:t> </a:t>
            </a:r>
            <a:r>
              <a:rPr lang="ko-KR" altLang="ko-KR" sz="1300" dirty="0" err="1"/>
              <a:t>뷰</a:t>
            </a:r>
            <a:r>
              <a:rPr lang="ko-KR" altLang="ko-KR" sz="1300" dirty="0"/>
              <a:t> 시스템을 입힐 수 있다</a:t>
            </a:r>
            <a:r>
              <a:rPr lang="en-US" altLang="ko-KR" sz="1300" dirty="0"/>
              <a:t>. </a:t>
            </a:r>
            <a:r>
              <a:rPr lang="ko-KR" altLang="ko-KR" sz="1300" dirty="0"/>
              <a:t>또한 이미</a:t>
            </a:r>
            <a:r>
              <a:rPr lang="en-US" altLang="ko-KR" sz="1300" dirty="0"/>
              <a:t> AR </a:t>
            </a:r>
            <a:r>
              <a:rPr lang="ko-KR" altLang="ko-KR" sz="1300" dirty="0" err="1"/>
              <a:t>드론에</a:t>
            </a:r>
            <a:r>
              <a:rPr lang="ko-KR" altLang="ko-KR" sz="1300" dirty="0"/>
              <a:t> 적용된 기술이지만</a:t>
            </a:r>
            <a:r>
              <a:rPr lang="en-US" altLang="ko-KR" sz="1300" dirty="0"/>
              <a:t>, </a:t>
            </a:r>
            <a:r>
              <a:rPr lang="ko-KR" altLang="ko-KR" sz="1300" dirty="0" err="1"/>
              <a:t>어라운드</a:t>
            </a:r>
            <a:r>
              <a:rPr lang="ko-KR" altLang="ko-KR" sz="1300" dirty="0"/>
              <a:t> </a:t>
            </a:r>
            <a:r>
              <a:rPr lang="ko-KR" altLang="ko-KR" sz="1300" dirty="0" err="1"/>
              <a:t>뷰</a:t>
            </a:r>
            <a:r>
              <a:rPr lang="ko-KR" altLang="ko-KR" sz="1300" dirty="0"/>
              <a:t> 시스템을 일반 카메라 화면을 통해 보는 것이 아니라 </a:t>
            </a:r>
            <a:r>
              <a:rPr lang="ko-KR" altLang="ko-KR" sz="1300" dirty="0" err="1"/>
              <a:t>구글</a:t>
            </a:r>
            <a:r>
              <a:rPr lang="ko-KR" altLang="ko-KR" sz="1300" dirty="0"/>
              <a:t> </a:t>
            </a:r>
            <a:r>
              <a:rPr lang="ko-KR" altLang="ko-KR" sz="1300" dirty="0" err="1"/>
              <a:t>글래스와</a:t>
            </a:r>
            <a:r>
              <a:rPr lang="ko-KR" altLang="ko-KR" sz="1300" dirty="0"/>
              <a:t> 같이 조종사가 직접 조종 좌석에 앉아 조종하는 느낌이 들 수 있도록</a:t>
            </a:r>
            <a:r>
              <a:rPr lang="en-US" altLang="ko-KR" sz="1300" dirty="0"/>
              <a:t>(1</a:t>
            </a:r>
            <a:r>
              <a:rPr lang="ko-KR" altLang="ko-KR" sz="1300" dirty="0"/>
              <a:t>인칭 시점</a:t>
            </a:r>
            <a:r>
              <a:rPr lang="en-US" altLang="ko-KR" sz="1300" dirty="0"/>
              <a:t>) </a:t>
            </a:r>
            <a:r>
              <a:rPr lang="ko-KR" altLang="ko-KR" sz="1300" dirty="0"/>
              <a:t>실시간 영상을 가상 이미지와 실제 이미지와 연관시켜 </a:t>
            </a:r>
            <a:r>
              <a:rPr lang="en-US" altLang="ko-KR" sz="1300" dirty="0"/>
              <a:t>VR, AR</a:t>
            </a:r>
            <a:r>
              <a:rPr lang="ko-KR" altLang="ko-KR" sz="1300" dirty="0"/>
              <a:t>을 활용한 </a:t>
            </a:r>
            <a:r>
              <a:rPr lang="ko-KR" altLang="ko-KR" sz="1300" dirty="0" err="1"/>
              <a:t>웨어러블</a:t>
            </a:r>
            <a:r>
              <a:rPr lang="ko-KR" altLang="ko-KR" sz="1300" dirty="0"/>
              <a:t> </a:t>
            </a:r>
            <a:r>
              <a:rPr lang="ko-KR" altLang="ko-KR" sz="1300" dirty="0" err="1"/>
              <a:t>글래스</a:t>
            </a:r>
            <a:r>
              <a:rPr lang="ko-KR" altLang="ko-KR" sz="1300" dirty="0"/>
              <a:t> 기능</a:t>
            </a:r>
            <a:r>
              <a:rPr lang="en-US" altLang="ko-KR" sz="1300" dirty="0"/>
              <a:t>(</a:t>
            </a:r>
            <a:r>
              <a:rPr lang="ko-KR" altLang="ko-KR" sz="1300" dirty="0"/>
              <a:t>선택에 따라 </a:t>
            </a:r>
            <a:r>
              <a:rPr lang="en-US" altLang="ko-KR" sz="1300" dirty="0"/>
              <a:t>1</a:t>
            </a:r>
            <a:r>
              <a:rPr lang="ko-KR" altLang="ko-KR" sz="1300" dirty="0"/>
              <a:t>인칭 시점</a:t>
            </a:r>
            <a:r>
              <a:rPr lang="en-US" altLang="ko-KR" sz="1300" dirty="0"/>
              <a:t>, 3</a:t>
            </a:r>
            <a:r>
              <a:rPr lang="ko-KR" altLang="ko-KR" sz="1300" dirty="0"/>
              <a:t>인칭 시점 모두 가능</a:t>
            </a:r>
            <a:r>
              <a:rPr lang="en-US" altLang="ko-KR" sz="1300" dirty="0"/>
              <a:t>)</a:t>
            </a:r>
            <a:r>
              <a:rPr lang="ko-KR" altLang="ko-KR" sz="1300" dirty="0" smtClean="0"/>
              <a:t>을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ko-KR" sz="1300" dirty="0" smtClean="0"/>
              <a:t>탑재시킨다</a:t>
            </a:r>
            <a:r>
              <a:rPr lang="en-US" altLang="ko-KR" sz="1300" dirty="0"/>
              <a:t>. AR </a:t>
            </a:r>
            <a:r>
              <a:rPr lang="ko-KR" altLang="ko-KR" sz="1300" dirty="0" err="1"/>
              <a:t>네비게이션</a:t>
            </a:r>
            <a:r>
              <a:rPr lang="ko-KR" altLang="ko-KR" sz="1300" dirty="0"/>
              <a:t> 화면의 확장 버전을 생각하면 쉽게 이해할 수 있다</a:t>
            </a:r>
            <a:r>
              <a:rPr lang="en-US" altLang="ko-KR" sz="1300" dirty="0"/>
              <a:t>.</a:t>
            </a:r>
            <a:endParaRPr lang="ko-KR" altLang="ko-KR" sz="1300" dirty="0"/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300" dirty="0"/>
              <a:t>1</a:t>
            </a:r>
            <a:r>
              <a:rPr lang="ko-KR" altLang="ko-KR" sz="1300" dirty="0"/>
              <a:t>인칭 시점만 가능했던 기존 </a:t>
            </a:r>
            <a:r>
              <a:rPr lang="ko-KR" altLang="ko-KR" sz="1300" dirty="0" err="1"/>
              <a:t>드론에</a:t>
            </a:r>
            <a:r>
              <a:rPr lang="ko-KR" altLang="ko-KR" sz="1300" dirty="0"/>
              <a:t> </a:t>
            </a:r>
            <a:r>
              <a:rPr lang="en-US" altLang="ko-KR" sz="1300" dirty="0"/>
              <a:t>3</a:t>
            </a:r>
            <a:r>
              <a:rPr lang="ko-KR" altLang="ko-KR" sz="1300" dirty="0"/>
              <a:t>인칭 시점을 추가하면서 조종하고 있는 </a:t>
            </a:r>
            <a:r>
              <a:rPr lang="ko-KR" altLang="ko-KR" sz="1300" dirty="0" err="1"/>
              <a:t>드론</a:t>
            </a:r>
            <a:r>
              <a:rPr lang="en-US" altLang="ko-KR" sz="1300" dirty="0"/>
              <a:t>(</a:t>
            </a:r>
            <a:r>
              <a:rPr lang="ko-KR" altLang="ko-KR" sz="1300" dirty="0"/>
              <a:t>대상 물체</a:t>
            </a:r>
            <a:r>
              <a:rPr lang="en-US" altLang="ko-KR" sz="1300" dirty="0"/>
              <a:t>)</a:t>
            </a:r>
            <a:r>
              <a:rPr lang="ko-KR" altLang="ko-KR" sz="1300" dirty="0"/>
              <a:t>의 </a:t>
            </a:r>
            <a:r>
              <a:rPr lang="en-US" altLang="ko-KR" sz="1300" dirty="0"/>
              <a:t>3D </a:t>
            </a:r>
            <a:r>
              <a:rPr lang="ko-KR" altLang="ko-KR" sz="1300" dirty="0"/>
              <a:t>입체 영상을 제공함으로써 대상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ko-KR" sz="1300" dirty="0" smtClean="0"/>
              <a:t>물체</a:t>
            </a:r>
            <a:r>
              <a:rPr lang="en-US" altLang="ko-KR" sz="1300" dirty="0"/>
              <a:t>(</a:t>
            </a:r>
            <a:r>
              <a:rPr lang="ko-KR" altLang="ko-KR" sz="1300" dirty="0" err="1"/>
              <a:t>드론</a:t>
            </a:r>
            <a:r>
              <a:rPr lang="en-US" altLang="ko-KR" sz="1300" dirty="0"/>
              <a:t>)</a:t>
            </a:r>
            <a:r>
              <a:rPr lang="ko-KR" altLang="ko-KR" sz="1300" dirty="0"/>
              <a:t>에게는 안전성을</a:t>
            </a:r>
            <a:r>
              <a:rPr lang="en-US" altLang="ko-KR" sz="1300" dirty="0"/>
              <a:t>, </a:t>
            </a:r>
            <a:r>
              <a:rPr lang="ko-KR" altLang="ko-KR" sz="1300" dirty="0"/>
              <a:t>사용자</a:t>
            </a:r>
            <a:r>
              <a:rPr lang="en-US" altLang="ko-KR" sz="1300" dirty="0"/>
              <a:t>(</a:t>
            </a:r>
            <a:r>
              <a:rPr lang="ko-KR" altLang="ko-KR" sz="1300" dirty="0"/>
              <a:t>조종사</a:t>
            </a:r>
            <a:r>
              <a:rPr lang="en-US" altLang="ko-KR" sz="1300" dirty="0"/>
              <a:t>)</a:t>
            </a:r>
            <a:r>
              <a:rPr lang="ko-KR" altLang="ko-KR" sz="1300" dirty="0"/>
              <a:t>에게는 편리함을 제공한다</a:t>
            </a:r>
            <a:r>
              <a:rPr lang="en-US" altLang="ko-KR" sz="1300" dirty="0"/>
              <a:t>. </a:t>
            </a:r>
            <a:r>
              <a:rPr lang="ko-KR" altLang="ko-KR" sz="1300" dirty="0"/>
              <a:t>왜냐하면 </a:t>
            </a:r>
            <a:r>
              <a:rPr lang="en-US" altLang="ko-KR" sz="1300" dirty="0"/>
              <a:t>1</a:t>
            </a:r>
            <a:r>
              <a:rPr lang="ko-KR" altLang="ko-KR" sz="1300" dirty="0"/>
              <a:t>인칭 시점은 주변의 상황을 인지하는데 한계가 있지만 </a:t>
            </a:r>
            <a:r>
              <a:rPr lang="en-US" altLang="ko-KR" sz="1300" dirty="0"/>
              <a:t>360</a:t>
            </a:r>
            <a:r>
              <a:rPr lang="ko-KR" altLang="ko-KR" sz="1300" dirty="0"/>
              <a:t>도 </a:t>
            </a:r>
            <a:r>
              <a:rPr lang="en-US" altLang="ko-KR" sz="1300" dirty="0"/>
              <a:t>3</a:t>
            </a:r>
            <a:r>
              <a:rPr lang="ko-KR" altLang="ko-KR" sz="1300" dirty="0"/>
              <a:t>인칭 시점의 전체적인 </a:t>
            </a:r>
            <a:r>
              <a:rPr lang="ko-KR" altLang="ko-KR" sz="1300" dirty="0" err="1"/>
              <a:t>뷰가</a:t>
            </a:r>
            <a:r>
              <a:rPr lang="ko-KR" altLang="ko-KR" sz="1300" dirty="0"/>
              <a:t> 제공된다면 </a:t>
            </a:r>
            <a:r>
              <a:rPr lang="ko-KR" altLang="ko-KR" sz="1300" dirty="0" err="1"/>
              <a:t>드론의</a:t>
            </a:r>
            <a:r>
              <a:rPr lang="ko-KR" altLang="ko-KR" sz="1300" dirty="0"/>
              <a:t> 실 상황</a:t>
            </a:r>
            <a:r>
              <a:rPr lang="en-US" altLang="ko-KR" sz="1300" dirty="0"/>
              <a:t>(</a:t>
            </a:r>
            <a:r>
              <a:rPr lang="ko-KR" altLang="ko-KR" sz="1300" dirty="0"/>
              <a:t>실시간 외관상 결함</a:t>
            </a:r>
            <a:r>
              <a:rPr lang="en-US" altLang="ko-KR" sz="1300" dirty="0"/>
              <a:t>)</a:t>
            </a:r>
            <a:r>
              <a:rPr lang="ko-KR" altLang="ko-KR" sz="1300" dirty="0"/>
              <a:t>과 주변 상황을 실시간으로 효율적으로 인지하고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ko-KR" sz="1300" dirty="0" smtClean="0"/>
              <a:t>판단할 </a:t>
            </a:r>
            <a:r>
              <a:rPr lang="ko-KR" altLang="ko-KR" sz="1300" dirty="0"/>
              <a:t>수 있게 된다</a:t>
            </a:r>
            <a:r>
              <a:rPr lang="en-US" altLang="ko-KR" sz="1300" dirty="0"/>
              <a:t>. </a:t>
            </a:r>
            <a:r>
              <a:rPr lang="ko-KR" altLang="ko-KR" sz="1300" dirty="0"/>
              <a:t>이러한 장점은 특히 군사용 목적으로 사용되고 </a:t>
            </a:r>
            <a:r>
              <a:rPr lang="ko-KR" altLang="ko-KR" sz="1300" dirty="0" smtClean="0"/>
              <a:t>있</a:t>
            </a:r>
            <a:r>
              <a:rPr lang="ko-KR" altLang="en-US" sz="1300" dirty="0" smtClean="0"/>
              <a:t>다면</a:t>
            </a:r>
            <a:r>
              <a:rPr lang="en-US" altLang="ko-KR" sz="1300" dirty="0" smtClean="0"/>
              <a:t>, </a:t>
            </a:r>
            <a:r>
              <a:rPr lang="ko-KR" altLang="ko-KR" sz="1300" dirty="0"/>
              <a:t>상황에 나가 레이더 상에 걸리지 않더라도 항상 적군의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ko-KR" sz="1300" dirty="0" err="1" smtClean="0"/>
              <a:t>타겟이</a:t>
            </a:r>
            <a:r>
              <a:rPr lang="ko-KR" altLang="ko-KR" sz="1300" dirty="0" smtClean="0"/>
              <a:t> </a:t>
            </a:r>
            <a:r>
              <a:rPr lang="ko-KR" altLang="ko-KR" sz="1300" dirty="0"/>
              <a:t>될 수 밖에 없는 </a:t>
            </a:r>
            <a:r>
              <a:rPr lang="ko-KR" altLang="ko-KR" sz="1300" dirty="0" err="1"/>
              <a:t>무인기</a:t>
            </a:r>
            <a:r>
              <a:rPr lang="en-US" altLang="ko-KR" sz="1300" dirty="0"/>
              <a:t>(</a:t>
            </a:r>
            <a:r>
              <a:rPr lang="ko-KR" altLang="ko-KR" sz="1300" dirty="0" err="1"/>
              <a:t>드론</a:t>
            </a:r>
            <a:r>
              <a:rPr lang="en-US" altLang="ko-KR" sz="1300" dirty="0"/>
              <a:t>)</a:t>
            </a:r>
            <a:r>
              <a:rPr lang="ko-KR" altLang="ko-KR" sz="1300" dirty="0"/>
              <a:t>에 있어 아주 </a:t>
            </a:r>
            <a:r>
              <a:rPr lang="ko-KR" altLang="ko-KR" sz="1300" dirty="0" smtClean="0"/>
              <a:t>유용</a:t>
            </a:r>
            <a:r>
              <a:rPr lang="ko-KR" altLang="en-US" sz="1300" dirty="0" smtClean="0"/>
              <a:t>할 것이다</a:t>
            </a:r>
            <a:r>
              <a:rPr lang="en-US" altLang="ko-KR" sz="1300" dirty="0" smtClean="0"/>
              <a:t>.</a:t>
            </a:r>
            <a:endParaRPr lang="ko-KR" altLang="ko-KR" sz="1300" dirty="0"/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ko-KR" sz="1300" dirty="0" err="1"/>
              <a:t>드론에</a:t>
            </a:r>
            <a:r>
              <a:rPr lang="ko-KR" altLang="ko-KR" sz="1300" dirty="0"/>
              <a:t> 사용되고 있는 </a:t>
            </a:r>
            <a:r>
              <a:rPr lang="en-US" altLang="ko-KR" sz="1300" dirty="0"/>
              <a:t>GPS </a:t>
            </a:r>
            <a:r>
              <a:rPr lang="ko-KR" altLang="ko-KR" sz="1300" dirty="0"/>
              <a:t>시스템 또한 위치 추적에 있어 한계가 있다고 본다</a:t>
            </a:r>
            <a:r>
              <a:rPr lang="en-US" altLang="ko-KR" sz="1300" dirty="0"/>
              <a:t>. </a:t>
            </a:r>
            <a:r>
              <a:rPr lang="ko-KR" altLang="ko-KR" sz="1300" dirty="0"/>
              <a:t>충돌이나 격추로 인한 추락과 같은 사고 발생 시 </a:t>
            </a:r>
            <a:r>
              <a:rPr lang="en-US" altLang="ko-KR" sz="1300" dirty="0"/>
              <a:t>GPS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ko-KR" sz="1300" dirty="0" smtClean="0"/>
              <a:t>기계도 </a:t>
            </a:r>
            <a:r>
              <a:rPr lang="ko-KR" altLang="ko-KR" sz="1300" dirty="0"/>
              <a:t>파괴되어</a:t>
            </a:r>
            <a:r>
              <a:rPr lang="en-US" altLang="ko-KR" sz="1300" dirty="0"/>
              <a:t>, </a:t>
            </a:r>
            <a:r>
              <a:rPr lang="ko-KR" altLang="ko-KR" sz="1300" dirty="0"/>
              <a:t>이후 본체 수색 시에 마지막으로 확인된</a:t>
            </a:r>
            <a:r>
              <a:rPr lang="en-US" altLang="ko-KR" sz="1300" dirty="0"/>
              <a:t>(</a:t>
            </a:r>
            <a:r>
              <a:rPr lang="ko-KR" altLang="ko-KR" sz="1300" dirty="0"/>
              <a:t>끊긴</a:t>
            </a:r>
            <a:r>
              <a:rPr lang="en-US" altLang="ko-KR" sz="1300" dirty="0"/>
              <a:t>) GPS </a:t>
            </a:r>
            <a:r>
              <a:rPr lang="ko-KR" altLang="ko-KR" sz="1300" dirty="0"/>
              <a:t>위치를 바탕으로 수색을 하게 된다</a:t>
            </a:r>
            <a:r>
              <a:rPr lang="en-US" altLang="ko-KR" sz="1300" dirty="0"/>
              <a:t>. </a:t>
            </a:r>
            <a:r>
              <a:rPr lang="ko-KR" altLang="ko-KR" sz="1300" dirty="0"/>
              <a:t>그러나 예를 들어 바다에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ko-KR" sz="1300" dirty="0" smtClean="0"/>
              <a:t>추락할 </a:t>
            </a:r>
            <a:r>
              <a:rPr lang="ko-KR" altLang="ko-KR" sz="1300" dirty="0"/>
              <a:t>때</a:t>
            </a:r>
            <a:r>
              <a:rPr lang="en-US" altLang="ko-KR" sz="1300" dirty="0"/>
              <a:t>, </a:t>
            </a:r>
            <a:r>
              <a:rPr lang="ko-KR" altLang="ko-KR" sz="1300" dirty="0"/>
              <a:t>당시 바람의 세기와 파도의 방향과 같은 주변 상황을 제대로 인지할 수 없다면 추락 물체가 떠내려가거나 하여 수색에 큰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ko-KR" sz="1300" dirty="0" smtClean="0"/>
              <a:t>어려움이 </a:t>
            </a:r>
            <a:r>
              <a:rPr lang="ko-KR" altLang="ko-KR" sz="1300" dirty="0"/>
              <a:t>있다</a:t>
            </a:r>
            <a:r>
              <a:rPr lang="en-US" altLang="ko-KR" sz="1300" dirty="0"/>
              <a:t>. </a:t>
            </a:r>
            <a:r>
              <a:rPr lang="ko-KR" altLang="ko-KR" sz="1300" dirty="0"/>
              <a:t>그러나 별다른 차이가 없을 수 있지만 전체적인 </a:t>
            </a:r>
            <a:r>
              <a:rPr lang="ko-KR" altLang="ko-KR" sz="1300" dirty="0" err="1"/>
              <a:t>어라운드</a:t>
            </a:r>
            <a:r>
              <a:rPr lang="ko-KR" altLang="ko-KR" sz="1300" dirty="0"/>
              <a:t> </a:t>
            </a:r>
            <a:r>
              <a:rPr lang="ko-KR" altLang="ko-KR" sz="1300" dirty="0" err="1"/>
              <a:t>뷰가</a:t>
            </a:r>
            <a:r>
              <a:rPr lang="ko-KR" altLang="ko-KR" sz="1300" dirty="0"/>
              <a:t> 탑재된 물체였다면</a:t>
            </a:r>
            <a:r>
              <a:rPr lang="en-US" altLang="ko-KR" sz="1300" dirty="0"/>
              <a:t>, </a:t>
            </a:r>
            <a:r>
              <a:rPr lang="ko-KR" altLang="ko-KR" sz="1300" dirty="0"/>
              <a:t>마지막 실시간으로 전송된 영상을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ko-KR" sz="1300" dirty="0" smtClean="0"/>
              <a:t>통해 </a:t>
            </a:r>
            <a:r>
              <a:rPr lang="ko-KR" altLang="ko-KR" sz="1300" dirty="0"/>
              <a:t>사고 당시 주변 상황을 다방면으로 확인할 수 있어 </a:t>
            </a:r>
            <a:r>
              <a:rPr lang="en-US" altLang="ko-KR" sz="1300" dirty="0"/>
              <a:t>GPS</a:t>
            </a:r>
            <a:r>
              <a:rPr lang="ko-KR" altLang="ko-KR" sz="1300" dirty="0"/>
              <a:t>만 탑재된 </a:t>
            </a:r>
            <a:r>
              <a:rPr lang="ko-KR" altLang="ko-KR" sz="1300" dirty="0" err="1"/>
              <a:t>드론보다는</a:t>
            </a:r>
            <a:r>
              <a:rPr lang="ko-KR" altLang="ko-KR" sz="1300" dirty="0"/>
              <a:t> 수색에 조금 더 효율성을 덧붙여 줄 수 있다고 본다</a:t>
            </a:r>
            <a:r>
              <a:rPr lang="en-US" altLang="ko-KR" sz="1300" dirty="0"/>
              <a:t>. </a:t>
            </a:r>
            <a:r>
              <a:rPr lang="ko-KR" altLang="ko-KR" sz="1300" dirty="0"/>
              <a:t>또한 이러한 장점을 여객기나 모든 비행체에 적용한다면 아주 큰 도움이 될 수 있을 것이다</a:t>
            </a:r>
            <a:r>
              <a:rPr lang="en-US" altLang="ko-KR" sz="1300" dirty="0" smtClean="0"/>
              <a:t>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300" dirty="0" smtClean="0"/>
              <a:t>따라서 이러한 </a:t>
            </a:r>
            <a:r>
              <a:rPr lang="ko-KR" altLang="en-US" sz="1300" dirty="0" err="1" smtClean="0"/>
              <a:t>어라운드</a:t>
            </a:r>
            <a:r>
              <a:rPr lang="ko-KR" altLang="en-US" sz="1300" dirty="0" smtClean="0"/>
              <a:t> 시스템을 탑재한 </a:t>
            </a:r>
            <a:r>
              <a:rPr lang="ko-KR" altLang="en-US" sz="1300" dirty="0" err="1" smtClean="0"/>
              <a:t>드론과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웨어러블</a:t>
            </a:r>
            <a:r>
              <a:rPr lang="ko-KR" altLang="en-US" sz="1300" dirty="0" smtClean="0"/>
              <a:t> 디바이스의 결합을 통한 </a:t>
            </a:r>
            <a:r>
              <a:rPr lang="en-US" altLang="ko-KR" sz="1300" dirty="0" smtClean="0"/>
              <a:t>VR·AR </a:t>
            </a:r>
            <a:r>
              <a:rPr lang="ko-KR" altLang="en-US" sz="1300" dirty="0" smtClean="0"/>
              <a:t>형식의 조종은 새로운 신개념의 </a:t>
            </a:r>
            <a:r>
              <a:rPr lang="ko-KR" altLang="en-US" sz="1300" dirty="0" err="1" smtClean="0"/>
              <a:t>드론이고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en-US" sz="1300" dirty="0" smtClean="0"/>
              <a:t>조종 교육 방식에 있어서 조종사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피교육자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들에게 큰 도움을 주는 새로운 패러다임이라 생각한다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83503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77014"/>
            <a:ext cx="10515600" cy="818632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u="sng" dirty="0" smtClean="0"/>
              <a:t>주제 및 개요</a:t>
            </a:r>
            <a:endParaRPr lang="ko-KR" altLang="en-US" sz="40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27272"/>
            <a:ext cx="10515600" cy="5227121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500" dirty="0" smtClean="0"/>
              <a:t> 주제 </a:t>
            </a:r>
            <a:endParaRPr lang="en-US" altLang="ko-KR" sz="25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/>
              <a:t> </a:t>
            </a:r>
            <a:r>
              <a:rPr lang="ko-KR" altLang="en-US" sz="2000" dirty="0" smtClean="0"/>
              <a:t>자동차 주차 시스템에 사용되고 있는 </a:t>
            </a:r>
            <a:r>
              <a:rPr lang="ko-KR" altLang="en-US" sz="2000" dirty="0" err="1" smtClean="0"/>
              <a:t>어라운드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뷰</a:t>
            </a:r>
            <a:r>
              <a:rPr lang="ko-KR" altLang="en-US" sz="2000" dirty="0" smtClean="0"/>
              <a:t> 시스템을 장착한 </a:t>
            </a:r>
            <a:r>
              <a:rPr lang="ko-KR" altLang="en-US" sz="2000" dirty="0" err="1" smtClean="0"/>
              <a:t>드론을</a:t>
            </a:r>
            <a:r>
              <a:rPr lang="ko-KR" altLang="en-US" sz="2000" dirty="0" smtClean="0"/>
              <a:t> 개발하여 </a:t>
            </a:r>
            <a:r>
              <a:rPr lang="ko-KR" altLang="en-US" sz="2000" dirty="0" err="1" smtClean="0"/>
              <a:t>웨어러블</a:t>
            </a:r>
            <a:r>
              <a:rPr lang="ko-KR" altLang="en-US" sz="2000" dirty="0" smtClean="0"/>
              <a:t> 디바이스와 함께 </a:t>
            </a:r>
            <a:r>
              <a:rPr lang="en-US" altLang="ko-KR" sz="2000" dirty="0" smtClean="0"/>
              <a:t>VR·AR</a:t>
            </a:r>
            <a:r>
              <a:rPr lang="ko-KR" altLang="en-US" sz="2000" dirty="0" smtClean="0"/>
              <a:t>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활용한 </a:t>
            </a:r>
            <a:r>
              <a:rPr lang="ko-KR" altLang="en-US" sz="2000" dirty="0" err="1" smtClean="0"/>
              <a:t>드론</a:t>
            </a:r>
            <a:r>
              <a:rPr lang="ko-KR" altLang="en-US" sz="2000" dirty="0" smtClean="0"/>
              <a:t> 조종 교육 훈련을 실행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 smtClean="0"/>
              <a:t> </a:t>
            </a:r>
            <a:r>
              <a:rPr lang="ko-KR" altLang="en-US" sz="2500" dirty="0" smtClean="0"/>
              <a:t>개요</a:t>
            </a:r>
            <a:endParaRPr lang="en-US" altLang="ko-KR" sz="2500" dirty="0" smtClean="0"/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 err="1" smtClean="0"/>
              <a:t>드론</a:t>
            </a:r>
            <a:r>
              <a:rPr lang="ko-KR" altLang="en-US" sz="2000" dirty="0" smtClean="0"/>
              <a:t> 관련 사고의 증가로 인한 조종 교육 심화의 필요성 대두</a:t>
            </a:r>
            <a:endParaRPr lang="en-US" altLang="ko-KR" sz="2000" dirty="0" smtClean="0"/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 smtClean="0"/>
              <a:t>교육 체계의 문제점 뿐만 아니라 교육에 있어서 새로운 접근이 필요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000" dirty="0" smtClean="0"/>
              <a:t>기존 </a:t>
            </a:r>
            <a:r>
              <a:rPr lang="ko-KR" altLang="en-US" sz="2000" dirty="0" err="1" smtClean="0"/>
              <a:t>드론에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어라운드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뷰</a:t>
            </a:r>
            <a:r>
              <a:rPr lang="ko-KR" altLang="en-US" sz="2000" dirty="0" smtClean="0"/>
              <a:t> 시스템을 장착하고 </a:t>
            </a:r>
            <a:r>
              <a:rPr lang="ko-KR" altLang="en-US" sz="2000" dirty="0" err="1" smtClean="0"/>
              <a:t>웨어러블</a:t>
            </a:r>
            <a:r>
              <a:rPr lang="ko-KR" altLang="en-US" sz="2000" dirty="0" smtClean="0"/>
              <a:t> 디바이스와 함께 접목시켜 </a:t>
            </a:r>
            <a:r>
              <a:rPr lang="en-US" altLang="ko-KR" sz="2000" dirty="0" smtClean="0"/>
              <a:t>VR·AR</a:t>
            </a:r>
            <a:r>
              <a:rPr lang="ko-KR" altLang="en-US" sz="2000" dirty="0" smtClean="0"/>
              <a:t>을 활용한 </a:t>
            </a:r>
            <a:r>
              <a:rPr lang="ko-KR" altLang="en-US" sz="2000" dirty="0" err="1" smtClean="0"/>
              <a:t>드론</a:t>
            </a:r>
            <a:r>
              <a:rPr lang="ko-KR" altLang="en-US" sz="2000" dirty="0" smtClean="0"/>
              <a:t> 조종 교육 훈련을 고안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000" dirty="0" smtClean="0"/>
              <a:t>이러한 </a:t>
            </a:r>
            <a:r>
              <a:rPr lang="en-US" altLang="ko-KR" sz="2000" dirty="0" smtClean="0"/>
              <a:t>VR·AR </a:t>
            </a:r>
            <a:r>
              <a:rPr lang="ko-KR" altLang="en-US" sz="2000" dirty="0" smtClean="0"/>
              <a:t>기술이 적용된 </a:t>
            </a:r>
            <a:r>
              <a:rPr lang="ko-KR" altLang="en-US" sz="2000" dirty="0" err="1" smtClean="0"/>
              <a:t>드론으로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조종 교육을 실시함에 따라 </a:t>
            </a:r>
            <a:r>
              <a:rPr lang="ko-KR" altLang="en-US" sz="2000" dirty="0" err="1" smtClean="0"/>
              <a:t>드론에</a:t>
            </a:r>
            <a:r>
              <a:rPr lang="ko-KR" altLang="en-US" sz="2000" dirty="0" smtClean="0"/>
              <a:t> 대한 전반적인 이해도가 증가하고 교육자의 편리성이 향상</a:t>
            </a:r>
            <a:endParaRPr lang="en-US" altLang="ko-KR" sz="2000" dirty="0" smtClean="0"/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 smtClean="0"/>
              <a:t>새로운 </a:t>
            </a:r>
            <a:r>
              <a:rPr lang="ko-KR" altLang="en-US" sz="2000" dirty="0" err="1" smtClean="0"/>
              <a:t>드론의</a:t>
            </a:r>
            <a:r>
              <a:rPr lang="ko-KR" altLang="en-US" sz="2000" dirty="0" smtClean="0"/>
              <a:t> 출현으로 교육 뿐만 아니라 더 다양한 목적으로 용이한 </a:t>
            </a:r>
            <a:r>
              <a:rPr lang="ko-KR" altLang="en-US" sz="2000" dirty="0" err="1" smtClean="0"/>
              <a:t>드론</a:t>
            </a:r>
            <a:r>
              <a:rPr lang="ko-KR" altLang="en-US" sz="2000" dirty="0" smtClean="0"/>
              <a:t> 사용 가능</a:t>
            </a:r>
            <a:endParaRPr lang="en-US" altLang="ko-KR" sz="2000" dirty="0" smtClean="0"/>
          </a:p>
          <a:p>
            <a:pPr marL="514350" indent="-514350">
              <a:buFont typeface="+mj-ea"/>
              <a:buAutoNum type="circleNumDbPlain"/>
            </a:pPr>
            <a:endParaRPr lang="en-US" altLang="ko-KR" dirty="0" smtClean="0"/>
          </a:p>
          <a:p>
            <a:pPr marL="514350" indent="-514350">
              <a:buFont typeface="+mj-ea"/>
              <a:buAutoNum type="circleNumDbPlain"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29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737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u="sng" dirty="0" err="1" smtClean="0"/>
              <a:t>드론</a:t>
            </a:r>
            <a:r>
              <a:rPr lang="ko-KR" altLang="en-US" sz="4000" b="1" u="sng" dirty="0" smtClean="0"/>
              <a:t> 설명 및 개념도</a:t>
            </a:r>
            <a:endParaRPr lang="ko-KR" altLang="en-US" sz="40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17674"/>
            <a:ext cx="10515600" cy="53588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일반적으로 사용되고 있는 </a:t>
            </a:r>
            <a:r>
              <a:rPr lang="ko-KR" altLang="en-US" sz="2000" dirty="0" err="1" smtClean="0"/>
              <a:t>드론에는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360</a:t>
            </a:r>
            <a:r>
              <a:rPr lang="ko-KR" altLang="en-US" sz="2000" dirty="0" smtClean="0"/>
              <a:t>도 회전 카메라가 탑재되어 조종 컨트롤러의 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화면에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인칭 시점의 영상이 연결되어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이를 바탕으로 조종을 함</a:t>
            </a:r>
            <a:endParaRPr lang="en-US" altLang="ko-KR" sz="20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이러한 기존의 </a:t>
            </a:r>
            <a:r>
              <a:rPr lang="ko-KR" altLang="en-US" sz="2000" dirty="0" err="1" smtClean="0"/>
              <a:t>드론에</a:t>
            </a:r>
            <a:r>
              <a:rPr lang="ko-KR" altLang="en-US" sz="2000" dirty="0" smtClean="0"/>
              <a:t> </a:t>
            </a:r>
            <a:r>
              <a:rPr lang="ko-KR" altLang="en-US" sz="2000" u="sng" dirty="0" err="1" smtClean="0">
                <a:solidFill>
                  <a:srgbClr val="FF0000"/>
                </a:solidFill>
              </a:rPr>
              <a:t>어라운드</a:t>
            </a:r>
            <a:r>
              <a:rPr lang="ko-KR" altLang="en-US" sz="2000" u="sng" dirty="0" smtClean="0">
                <a:solidFill>
                  <a:srgbClr val="FF0000"/>
                </a:solidFill>
              </a:rPr>
              <a:t> </a:t>
            </a:r>
            <a:r>
              <a:rPr lang="ko-KR" altLang="en-US" sz="2000" u="sng" dirty="0" err="1" smtClean="0">
                <a:solidFill>
                  <a:srgbClr val="FF0000"/>
                </a:solidFill>
              </a:rPr>
              <a:t>뷰</a:t>
            </a:r>
            <a:r>
              <a:rPr lang="ko-KR" altLang="en-US" sz="2000" u="sng" dirty="0" smtClean="0">
                <a:solidFill>
                  <a:srgbClr val="FF0000"/>
                </a:solidFill>
              </a:rPr>
              <a:t> 시스템</a:t>
            </a:r>
            <a:r>
              <a:rPr lang="ko-KR" altLang="en-US" sz="2000" dirty="0" smtClean="0"/>
              <a:t>과 </a:t>
            </a:r>
            <a:r>
              <a:rPr lang="ko-KR" altLang="en-US" sz="2000" u="sng" dirty="0" err="1" smtClean="0">
                <a:solidFill>
                  <a:srgbClr val="FF0000"/>
                </a:solidFill>
              </a:rPr>
              <a:t>웨어러블</a:t>
            </a:r>
            <a:r>
              <a:rPr lang="ko-KR" altLang="en-US" sz="2000" u="sng" dirty="0" smtClean="0">
                <a:solidFill>
                  <a:srgbClr val="FF0000"/>
                </a:solidFill>
              </a:rPr>
              <a:t> 디바이스</a:t>
            </a:r>
            <a:r>
              <a:rPr lang="ko-KR" altLang="en-US" sz="2000" dirty="0"/>
              <a:t>를</a:t>
            </a:r>
            <a:r>
              <a:rPr lang="ko-KR" altLang="en-US" sz="2000" dirty="0" smtClean="0"/>
              <a:t> 접목시켜 조종자로 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하여금 </a:t>
            </a:r>
            <a:r>
              <a:rPr lang="en-US" altLang="ko-KR" sz="2000" dirty="0" smtClean="0"/>
              <a:t>VR·AR</a:t>
            </a:r>
            <a:r>
              <a:rPr lang="ko-KR" altLang="en-US" sz="2000" dirty="0" smtClean="0"/>
              <a:t>을 통한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인칭의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차원적 조종을 가능하게 함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900" u="sng" dirty="0" err="1" smtClean="0">
                <a:solidFill>
                  <a:srgbClr val="FF0000"/>
                </a:solidFill>
              </a:rPr>
              <a:t>어라운드</a:t>
            </a:r>
            <a:r>
              <a:rPr lang="ko-KR" altLang="en-US" sz="1900" u="sng" dirty="0" smtClean="0">
                <a:solidFill>
                  <a:srgbClr val="FF0000"/>
                </a:solidFill>
              </a:rPr>
              <a:t> </a:t>
            </a:r>
            <a:r>
              <a:rPr lang="ko-KR" altLang="en-US" sz="1900" u="sng" dirty="0" err="1" smtClean="0">
                <a:solidFill>
                  <a:srgbClr val="FF0000"/>
                </a:solidFill>
              </a:rPr>
              <a:t>뷰</a:t>
            </a:r>
            <a:r>
              <a:rPr lang="ko-KR" altLang="en-US" sz="1900" u="sng" dirty="0" smtClean="0">
                <a:solidFill>
                  <a:srgbClr val="FF0000"/>
                </a:solidFill>
              </a:rPr>
              <a:t> 시스템 </a:t>
            </a:r>
            <a:r>
              <a:rPr lang="en-US" altLang="ko-KR" sz="1900" dirty="0" smtClean="0">
                <a:solidFill>
                  <a:srgbClr val="FF0000"/>
                </a:solidFill>
              </a:rPr>
              <a:t>: </a:t>
            </a:r>
            <a:r>
              <a:rPr lang="ko-KR" altLang="en-US" sz="1900" dirty="0">
                <a:solidFill>
                  <a:srgbClr val="FF0000"/>
                </a:solidFill>
              </a:rPr>
              <a:t>여러 각도를 비추는 소형 카메라 장착 후 공차 </a:t>
            </a:r>
            <a:r>
              <a:rPr lang="ko-KR" altLang="en-US" sz="1900" dirty="0" smtClean="0">
                <a:solidFill>
                  <a:srgbClr val="FF0000"/>
                </a:solidFill>
              </a:rPr>
              <a:t>보정</a:t>
            </a:r>
            <a:r>
              <a:rPr lang="en-US" altLang="ko-KR" sz="1900" dirty="0" smtClean="0">
                <a:solidFill>
                  <a:srgbClr val="FF0000"/>
                </a:solidFill>
              </a:rPr>
              <a:t>(</a:t>
            </a:r>
            <a:r>
              <a:rPr lang="ko-KR" altLang="en-US" sz="1900" dirty="0" smtClean="0">
                <a:solidFill>
                  <a:srgbClr val="FF0000"/>
                </a:solidFill>
              </a:rPr>
              <a:t>여러 카메라들의 </a:t>
            </a:r>
            <a:endParaRPr lang="en-US" altLang="ko-KR" sz="19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rgbClr val="FF0000"/>
                </a:solidFill>
              </a:rPr>
              <a:t> </a:t>
            </a:r>
            <a:r>
              <a:rPr lang="en-US" altLang="ko-KR" sz="1900" dirty="0" smtClean="0">
                <a:solidFill>
                  <a:srgbClr val="FF0000"/>
                </a:solidFill>
              </a:rPr>
              <a:t>  </a:t>
            </a:r>
            <a:r>
              <a:rPr lang="ko-KR" altLang="en-US" sz="1900" dirty="0" smtClean="0">
                <a:solidFill>
                  <a:srgbClr val="FF0000"/>
                </a:solidFill>
              </a:rPr>
              <a:t>이미지를 합성</a:t>
            </a:r>
            <a:r>
              <a:rPr lang="en-US" altLang="ko-KR" sz="1900" dirty="0" smtClean="0">
                <a:solidFill>
                  <a:srgbClr val="FF0000"/>
                </a:solidFill>
              </a:rPr>
              <a:t>)</a:t>
            </a:r>
            <a:r>
              <a:rPr lang="ko-KR" altLang="en-US" sz="1900" dirty="0" smtClean="0">
                <a:solidFill>
                  <a:srgbClr val="FF0000"/>
                </a:solidFill>
              </a:rPr>
              <a:t>하여 </a:t>
            </a:r>
            <a:r>
              <a:rPr lang="ko-KR" altLang="en-US" sz="1900" dirty="0">
                <a:solidFill>
                  <a:srgbClr val="FF0000"/>
                </a:solidFill>
              </a:rPr>
              <a:t>마치 </a:t>
            </a:r>
            <a:r>
              <a:rPr lang="ko-KR" altLang="en-US" sz="1900" dirty="0" smtClean="0">
                <a:solidFill>
                  <a:srgbClr val="FF0000"/>
                </a:solidFill>
              </a:rPr>
              <a:t>외부에서 대상 물체를 찍고 있는 듯한 </a:t>
            </a:r>
            <a:r>
              <a:rPr lang="en-US" altLang="ko-KR" sz="1900" dirty="0" smtClean="0">
                <a:solidFill>
                  <a:srgbClr val="FF0000"/>
                </a:solidFill>
              </a:rPr>
              <a:t>3</a:t>
            </a:r>
            <a:r>
              <a:rPr lang="ko-KR" altLang="en-US" sz="1900" dirty="0" smtClean="0">
                <a:solidFill>
                  <a:srgbClr val="FF0000"/>
                </a:solidFill>
              </a:rPr>
              <a:t>차원적 영상을 제공</a:t>
            </a:r>
            <a:endParaRPr lang="en-US" altLang="ko-KR" sz="19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900" u="sng" dirty="0" err="1" smtClean="0">
                <a:solidFill>
                  <a:srgbClr val="FF0000"/>
                </a:solidFill>
              </a:rPr>
              <a:t>웨어러블</a:t>
            </a:r>
            <a:r>
              <a:rPr lang="ko-KR" altLang="en-US" sz="1900" u="sng" dirty="0" smtClean="0">
                <a:solidFill>
                  <a:srgbClr val="FF0000"/>
                </a:solidFill>
              </a:rPr>
              <a:t> 디바이스 </a:t>
            </a:r>
            <a:r>
              <a:rPr lang="en-US" altLang="ko-KR" sz="1900" dirty="0" smtClean="0">
                <a:solidFill>
                  <a:srgbClr val="FF0000"/>
                </a:solidFill>
              </a:rPr>
              <a:t>: </a:t>
            </a:r>
            <a:r>
              <a:rPr lang="ko-KR" altLang="en-US" sz="1900" dirty="0" smtClean="0">
                <a:solidFill>
                  <a:srgbClr val="FF0000"/>
                </a:solidFill>
              </a:rPr>
              <a:t>몸에 부착하거나 입거나 착용하는 형태의 언제 어디서나 컴퓨팅이 </a:t>
            </a:r>
            <a:endParaRPr lang="en-US" altLang="ko-KR" sz="19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rgbClr val="FF0000"/>
                </a:solidFill>
              </a:rPr>
              <a:t> </a:t>
            </a:r>
            <a:r>
              <a:rPr lang="en-US" altLang="ko-KR" sz="1900" dirty="0" smtClean="0">
                <a:solidFill>
                  <a:srgbClr val="FF0000"/>
                </a:solidFill>
              </a:rPr>
              <a:t>  </a:t>
            </a:r>
            <a:r>
              <a:rPr lang="ko-KR" altLang="en-US" sz="1900" dirty="0" smtClean="0">
                <a:solidFill>
                  <a:srgbClr val="FF0000"/>
                </a:solidFill>
              </a:rPr>
              <a:t>가능한 디바이스 </a:t>
            </a:r>
            <a:r>
              <a:rPr lang="en-US" altLang="ko-KR" sz="1900" dirty="0" smtClean="0">
                <a:solidFill>
                  <a:srgbClr val="FF0000"/>
                </a:solidFill>
              </a:rPr>
              <a:t>ex) </a:t>
            </a:r>
            <a:r>
              <a:rPr lang="ko-KR" altLang="en-US" sz="1900" dirty="0" err="1" smtClean="0">
                <a:solidFill>
                  <a:srgbClr val="FF0000"/>
                </a:solidFill>
              </a:rPr>
              <a:t>구글</a:t>
            </a:r>
            <a:r>
              <a:rPr lang="ko-KR" altLang="en-US" sz="1900" dirty="0" smtClean="0">
                <a:solidFill>
                  <a:srgbClr val="FF0000"/>
                </a:solidFill>
              </a:rPr>
              <a:t> </a:t>
            </a:r>
            <a:r>
              <a:rPr lang="ko-KR" altLang="en-US" sz="1900" dirty="0" err="1" smtClean="0">
                <a:solidFill>
                  <a:srgbClr val="FF0000"/>
                </a:solidFill>
              </a:rPr>
              <a:t>글래스</a:t>
            </a:r>
            <a:endParaRPr lang="en-US" altLang="ko-KR" sz="1900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쉽게 말해 기존의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인칭 </a:t>
            </a:r>
            <a:r>
              <a:rPr lang="en-US" altLang="ko-KR" sz="2000" dirty="0" smtClean="0"/>
              <a:t>360</a:t>
            </a:r>
            <a:r>
              <a:rPr lang="ko-KR" altLang="en-US" sz="2000" dirty="0" smtClean="0"/>
              <a:t>도 카메라는 그대로 두고 추가적으로 </a:t>
            </a:r>
            <a:r>
              <a:rPr lang="ko-KR" altLang="en-US" sz="2000" dirty="0" err="1" smtClean="0"/>
              <a:t>드론의</a:t>
            </a:r>
            <a:r>
              <a:rPr lang="ko-KR" altLang="en-US" sz="2000" dirty="0" smtClean="0"/>
              <a:t> 필요한 위치에 모두 소형 카메라를 달아 이들의 이미지를 공차 보정하여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차원적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인칭 시점의 영상을 만들고 이를 </a:t>
            </a:r>
            <a:r>
              <a:rPr lang="ko-KR" altLang="en-US" sz="2000" dirty="0" err="1" smtClean="0"/>
              <a:t>웨어러블</a:t>
            </a:r>
            <a:r>
              <a:rPr lang="ko-KR" altLang="en-US" sz="2000" dirty="0" smtClean="0"/>
              <a:t> 컴퓨팅 </a:t>
            </a:r>
            <a:r>
              <a:rPr lang="ko-KR" altLang="en-US" sz="2000" dirty="0" err="1" smtClean="0"/>
              <a:t>글래스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웨어러블</a:t>
            </a:r>
            <a:r>
              <a:rPr lang="ko-KR" altLang="en-US" sz="2000" dirty="0" smtClean="0"/>
              <a:t> 디바이스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에 실시간으로 전송하여        조종사가 </a:t>
            </a:r>
            <a:r>
              <a:rPr lang="ko-KR" altLang="en-US" sz="2000" dirty="0" err="1" smtClean="0"/>
              <a:t>드론의</a:t>
            </a:r>
            <a:r>
              <a:rPr lang="ko-KR" altLang="en-US" sz="2000" dirty="0" smtClean="0"/>
              <a:t> 모든 면을 주시하며 </a:t>
            </a:r>
            <a:r>
              <a:rPr lang="en-US" altLang="ko-KR" sz="2000" dirty="0" smtClean="0"/>
              <a:t>(1</a:t>
            </a:r>
            <a:r>
              <a:rPr lang="ko-KR" altLang="en-US" sz="2000" dirty="0" smtClean="0"/>
              <a:t>인칭과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인칭 시점을 원하는 대로 전환해가며</a:t>
            </a:r>
            <a:r>
              <a:rPr lang="en-US" altLang="ko-KR" sz="2000" dirty="0" smtClean="0"/>
              <a:t>)  </a:t>
            </a:r>
            <a:r>
              <a:rPr lang="ko-KR" altLang="en-US" sz="2000" dirty="0" smtClean="0"/>
              <a:t>손으로 컨트롤러만 만지면서 조종이 가능한 </a:t>
            </a:r>
            <a:r>
              <a:rPr lang="ko-KR" altLang="en-US" sz="2000" dirty="0" err="1" smtClean="0"/>
              <a:t>드론을</a:t>
            </a:r>
            <a:r>
              <a:rPr lang="ko-KR" altLang="en-US" sz="2000" dirty="0" smtClean="0"/>
              <a:t> 말하는 것이다</a:t>
            </a:r>
            <a:r>
              <a:rPr lang="en-US" altLang="ko-KR" sz="2000" dirty="0" smtClean="0"/>
              <a:t>. </a:t>
            </a: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55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b="1" u="sng" dirty="0" smtClean="0"/>
              <a:t>개념도 </a:t>
            </a:r>
            <a:r>
              <a:rPr lang="en-US" altLang="ko-KR" sz="4000" b="1" u="sng" dirty="0" smtClean="0"/>
              <a:t>: </a:t>
            </a:r>
            <a:r>
              <a:rPr lang="ko-KR" altLang="en-US" sz="4000" b="1" u="sng" dirty="0" err="1" smtClean="0"/>
              <a:t>드론과</a:t>
            </a:r>
            <a:r>
              <a:rPr lang="ko-KR" altLang="en-US" sz="4000" b="1" u="sng" dirty="0" smtClean="0"/>
              <a:t> 함께 사용될 기술들</a:t>
            </a:r>
            <a:endParaRPr lang="ko-KR" altLang="en-US" sz="4000" b="1" u="sng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839788" y="1278732"/>
            <a:ext cx="5157787" cy="8239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어라운드</a:t>
            </a:r>
            <a:r>
              <a:rPr lang="ko-KR" altLang="en-US" dirty="0" smtClean="0"/>
              <a:t> </a:t>
            </a:r>
            <a:r>
              <a:rPr lang="ko-KR" altLang="en-US" dirty="0" err="1"/>
              <a:t>뷰</a:t>
            </a:r>
            <a:r>
              <a:rPr lang="ko-KR" altLang="en-US" dirty="0"/>
              <a:t> 시스템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>
          <a:xfrm>
            <a:off x="6172200" y="1273970"/>
            <a:ext cx="5183188" cy="8239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웨어러블</a:t>
            </a:r>
            <a:r>
              <a:rPr lang="ko-KR" altLang="en-US" dirty="0" smtClean="0"/>
              <a:t> 디바이스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" name="그림 8"/>
          <p:cNvPicPr/>
          <p:nvPr/>
        </p:nvPicPr>
        <p:blipFill rotWithShape="1">
          <a:blip r:embed="rId2"/>
          <a:srcRect l="29125" t="34661" r="32669" b="34991"/>
          <a:stretch/>
        </p:blipFill>
        <p:spPr bwMode="auto">
          <a:xfrm>
            <a:off x="6298019" y="2328860"/>
            <a:ext cx="4496756" cy="2111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내용 개체 틀 6"/>
          <p:cNvSpPr txBox="1">
            <a:spLocks/>
          </p:cNvSpPr>
          <p:nvPr/>
        </p:nvSpPr>
        <p:spPr>
          <a:xfrm>
            <a:off x="1851837" y="4754407"/>
            <a:ext cx="4293782" cy="852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11" name="내용 개체 틀 6"/>
          <p:cNvSpPr txBox="1">
            <a:spLocks/>
          </p:cNvSpPr>
          <p:nvPr/>
        </p:nvSpPr>
        <p:spPr>
          <a:xfrm>
            <a:off x="2004237" y="4906807"/>
            <a:ext cx="4293782" cy="852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12" name="내용 개체 틀 6"/>
          <p:cNvSpPr txBox="1">
            <a:spLocks/>
          </p:cNvSpPr>
          <p:nvPr/>
        </p:nvSpPr>
        <p:spPr>
          <a:xfrm>
            <a:off x="2156637" y="5059207"/>
            <a:ext cx="4293782" cy="852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ko-KR" altLang="en-US" dirty="0"/>
          </a:p>
        </p:txBody>
      </p:sp>
      <p:pic>
        <p:nvPicPr>
          <p:cNvPr id="13" name="그림 12"/>
          <p:cNvPicPr/>
          <p:nvPr/>
        </p:nvPicPr>
        <p:blipFill rotWithShape="1">
          <a:blip r:embed="rId3"/>
          <a:srcRect l="31652" t="45305" r="20315" b="20652"/>
          <a:stretch/>
        </p:blipFill>
        <p:spPr bwMode="auto">
          <a:xfrm>
            <a:off x="839788" y="2328860"/>
            <a:ext cx="4977736" cy="2111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그림 13"/>
          <p:cNvPicPr/>
          <p:nvPr/>
        </p:nvPicPr>
        <p:blipFill rotWithShape="1">
          <a:blip r:embed="rId4"/>
          <a:srcRect l="32240" t="31245" r="26545" b="34020"/>
          <a:stretch/>
        </p:blipFill>
        <p:spPr bwMode="auto">
          <a:xfrm>
            <a:off x="839788" y="4528191"/>
            <a:ext cx="4977736" cy="21574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31016" t="33392" r="32406" b="27080"/>
          <a:stretch/>
        </p:blipFill>
        <p:spPr>
          <a:xfrm>
            <a:off x="6324600" y="4440080"/>
            <a:ext cx="4470175" cy="22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6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683" t="34876" r="32033" b="28901"/>
          <a:stretch/>
        </p:blipFill>
        <p:spPr>
          <a:xfrm>
            <a:off x="359544" y="4238818"/>
            <a:ext cx="3332431" cy="245074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/>
          </p:cNvPicPr>
          <p:nvPr>
            <p:ph sz="half" idx="1"/>
          </p:nvPr>
        </p:nvPicPr>
        <p:blipFill rotWithShape="1">
          <a:blip r:embed="rId3"/>
          <a:srcRect l="35896" t="30746" r="36628" b="32858"/>
          <a:stretch/>
        </p:blipFill>
        <p:spPr bwMode="auto">
          <a:xfrm>
            <a:off x="3834573" y="2722149"/>
            <a:ext cx="2650879" cy="30333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0908" t="40502" r="32468" b="29222"/>
          <a:stretch/>
        </p:blipFill>
        <p:spPr>
          <a:xfrm>
            <a:off x="359544" y="2049721"/>
            <a:ext cx="3332431" cy="183648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 rotWithShape="1">
          <a:blip r:embed="rId5"/>
          <a:srcRect l="29125" t="34661" r="32669" b="34991"/>
          <a:stretch/>
        </p:blipFill>
        <p:spPr bwMode="auto">
          <a:xfrm>
            <a:off x="7748337" y="2850426"/>
            <a:ext cx="4443663" cy="22175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6765333" y="3768669"/>
            <a:ext cx="779665" cy="32668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56566" y="477150"/>
            <a:ext cx="8771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u="sng" dirty="0" smtClean="0"/>
              <a:t>개념도 </a:t>
            </a:r>
            <a:r>
              <a:rPr lang="en-US" altLang="ko-KR" sz="4000" b="1" u="sng" dirty="0" smtClean="0"/>
              <a:t>: </a:t>
            </a:r>
            <a:r>
              <a:rPr lang="ko-KR" altLang="en-US" sz="4000" b="1" u="sng" dirty="0" smtClean="0"/>
              <a:t>주요 원리 </a:t>
            </a:r>
            <a:endParaRPr lang="en-US" altLang="ko-KR" sz="4000" b="1" u="sng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76727" y="1319417"/>
            <a:ext cx="978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 err="1"/>
              <a:t>어라운드</a:t>
            </a:r>
            <a:r>
              <a:rPr lang="ko-KR" altLang="en-US" dirty="0"/>
              <a:t> </a:t>
            </a:r>
            <a:r>
              <a:rPr lang="ko-KR" altLang="en-US" dirty="0" err="1"/>
              <a:t>뷰를</a:t>
            </a:r>
            <a:r>
              <a:rPr lang="ko-KR" altLang="en-US" dirty="0"/>
              <a:t> 통해 보이는 </a:t>
            </a:r>
            <a:r>
              <a:rPr lang="ko-KR" altLang="en-US" dirty="0" err="1"/>
              <a:t>드론의</a:t>
            </a:r>
            <a:r>
              <a:rPr lang="ko-KR" altLang="en-US" dirty="0"/>
              <a:t> </a:t>
            </a:r>
            <a:r>
              <a:rPr lang="ko-KR" altLang="en-US" dirty="0" smtClean="0"/>
              <a:t>여러 각도 </a:t>
            </a:r>
            <a:r>
              <a:rPr lang="en-US" altLang="ko-KR" dirty="0" smtClean="0"/>
              <a:t>3D </a:t>
            </a:r>
            <a:r>
              <a:rPr lang="ko-KR" altLang="en-US" dirty="0"/>
              <a:t>영상을 </a:t>
            </a:r>
            <a:r>
              <a:rPr lang="ko-KR" altLang="en-US" dirty="0" err="1"/>
              <a:t>웨어러블</a:t>
            </a:r>
            <a:r>
              <a:rPr lang="ko-KR" altLang="en-US" dirty="0"/>
              <a:t> 디바이스</a:t>
            </a:r>
            <a:r>
              <a:rPr lang="en-US" altLang="ko-KR" dirty="0"/>
              <a:t>(</a:t>
            </a:r>
            <a:r>
              <a:rPr lang="ko-KR" altLang="en-US" dirty="0" err="1"/>
              <a:t>글래스</a:t>
            </a:r>
            <a:r>
              <a:rPr lang="en-US" altLang="ko-KR" dirty="0"/>
              <a:t>)</a:t>
            </a:r>
            <a:r>
              <a:rPr lang="ko-KR" altLang="en-US" dirty="0"/>
              <a:t>에 전송</a:t>
            </a:r>
          </a:p>
        </p:txBody>
      </p:sp>
    </p:spTree>
    <p:extLst>
      <p:ext uri="{BB962C8B-B14F-4D97-AF65-F5344CB8AC3E}">
        <p14:creationId xmlns:p14="http://schemas.microsoft.com/office/powerpoint/2010/main" val="20307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8846" y="907524"/>
            <a:ext cx="10515600" cy="1431074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ko-KR" altLang="en-US" b="1" u="sng" dirty="0" smtClean="0"/>
              <a:t>교육 훈련 시나리오</a:t>
            </a:r>
            <a:r>
              <a:rPr lang="en-US" altLang="ko-KR" b="1" u="sng" dirty="0" smtClean="0"/>
              <a:t/>
            </a:r>
            <a:br>
              <a:rPr lang="en-US" altLang="ko-KR" b="1" u="sng" dirty="0" smtClean="0"/>
            </a:br>
            <a:r>
              <a:rPr lang="en-US" altLang="ko-KR" sz="400" b="1" u="sng" dirty="0" smtClean="0"/>
              <a:t/>
            </a:r>
            <a:br>
              <a:rPr lang="en-US" altLang="ko-KR" sz="400" b="1" u="sng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2306627"/>
            <a:ext cx="10515600" cy="45513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500" dirty="0" smtClean="0"/>
              <a:t>기능 및 기본 조작법</a:t>
            </a:r>
            <a:endParaRPr lang="en-US" altLang="ko-KR" sz="25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- </a:t>
            </a:r>
            <a:r>
              <a:rPr lang="ko-KR" altLang="en-US" sz="2000" dirty="0" err="1"/>
              <a:t>어라운드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뷰를</a:t>
            </a:r>
            <a:r>
              <a:rPr lang="ko-KR" altLang="en-US" sz="2000" dirty="0"/>
              <a:t> 통한 실시간 </a:t>
            </a:r>
            <a:r>
              <a:rPr lang="en-US" altLang="ko-KR" sz="2000" dirty="0"/>
              <a:t>3</a:t>
            </a:r>
            <a:r>
              <a:rPr lang="ko-KR" altLang="en-US" sz="2000" dirty="0"/>
              <a:t>차원 모니터링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실시간 영상을 </a:t>
            </a:r>
            <a:r>
              <a:rPr lang="ko-KR" altLang="en-US" sz="2000" dirty="0" err="1"/>
              <a:t>웨어러블</a:t>
            </a:r>
            <a:r>
              <a:rPr lang="ko-KR" altLang="en-US" sz="2000" dirty="0"/>
              <a:t> 디바이스에 연결하여 조종자가 화면에 의지하지 않고 직접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 눈으로 보고 있는 듯한</a:t>
            </a:r>
            <a:r>
              <a:rPr lang="en-US" altLang="ko-KR" sz="2000" dirty="0"/>
              <a:t>, </a:t>
            </a:r>
            <a:r>
              <a:rPr lang="ko-KR" altLang="en-US" sz="2000" dirty="0"/>
              <a:t>직접 조종실에서 조종하고 있는 듯한 장면을 제공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필요에 따라 </a:t>
            </a:r>
            <a:r>
              <a:rPr lang="en-US" altLang="ko-KR" sz="2000" dirty="0"/>
              <a:t>AR </a:t>
            </a:r>
            <a:r>
              <a:rPr lang="ko-KR" altLang="en-US" sz="2000" dirty="0"/>
              <a:t>및 </a:t>
            </a:r>
            <a:r>
              <a:rPr lang="en-US" altLang="ko-KR" sz="2000" dirty="0"/>
              <a:t>VR </a:t>
            </a:r>
            <a:r>
              <a:rPr lang="ko-KR" altLang="en-US" sz="2000" dirty="0"/>
              <a:t>기술을 입혀 선택적 교육 가능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기본 조작은 기존의 컨트롤러 사용</a:t>
            </a:r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1149059"/>
            <a:ext cx="10136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dirty="0"/>
              <a:t>* </a:t>
            </a:r>
            <a:r>
              <a:rPr lang="ko-KR" altLang="en-US" dirty="0"/>
              <a:t>원칙 </a:t>
            </a:r>
            <a:r>
              <a:rPr lang="en-US" altLang="ko-KR" dirty="0"/>
              <a:t>: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조종 자격증 보유자에 한해 장거리</a:t>
            </a:r>
            <a:r>
              <a:rPr lang="en-US" altLang="ko-KR" dirty="0"/>
              <a:t>·</a:t>
            </a:r>
            <a:r>
              <a:rPr lang="ko-KR" altLang="en-US" dirty="0"/>
              <a:t>장시간 비행이나 가시 거리 범위를 벗어난 경우에는 꼭 이 조종 훈련을 </a:t>
            </a:r>
            <a:r>
              <a:rPr lang="ko-KR" altLang="en-US" dirty="0" smtClean="0"/>
              <a:t>거친다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4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21608"/>
            <a:ext cx="10515600" cy="4508665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700" dirty="0" smtClean="0"/>
              <a:t>시나리오</a:t>
            </a:r>
            <a:endParaRPr lang="en-US" altLang="ko-KR" sz="27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원거리 및 장거리 비행 조종에 나서기 전 단거리 비행을 </a:t>
            </a:r>
            <a:r>
              <a:rPr lang="en-US" altLang="ko-KR" sz="2000" dirty="0"/>
              <a:t>AR </a:t>
            </a:r>
            <a:r>
              <a:rPr lang="ko-KR" altLang="en-US" sz="2000" dirty="0"/>
              <a:t>및 </a:t>
            </a:r>
            <a:r>
              <a:rPr lang="en-US" altLang="ko-KR" sz="2000" dirty="0"/>
              <a:t>VR </a:t>
            </a:r>
            <a:r>
              <a:rPr lang="ko-KR" altLang="en-US" sz="2000" dirty="0"/>
              <a:t>을 통해 간접적으로 경험하여 </a:t>
            </a:r>
            <a:r>
              <a:rPr lang="ko-KR" altLang="en-US" sz="2000" dirty="0" err="1"/>
              <a:t>드론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조종의 </a:t>
            </a:r>
            <a:r>
              <a:rPr lang="ko-KR" altLang="en-US" sz="2000" dirty="0" err="1"/>
              <a:t>능숙도를</a:t>
            </a:r>
            <a:r>
              <a:rPr lang="ko-KR" altLang="en-US" sz="2000" dirty="0"/>
              <a:t> 올린다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상담을 통해 피교육자가 원하는 교육을 정해줄 수도 있다</a:t>
            </a:r>
            <a:r>
              <a:rPr lang="en-US" altLang="ko-KR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충분히 적응되면 </a:t>
            </a:r>
            <a:r>
              <a:rPr lang="ko-KR" altLang="en-US" sz="2000" dirty="0" err="1" smtClean="0"/>
              <a:t>웨어러블</a:t>
            </a:r>
            <a:r>
              <a:rPr lang="ko-KR" altLang="en-US" sz="2000" dirty="0" smtClean="0"/>
              <a:t> 디바이스를 사용한 장거리</a:t>
            </a:r>
            <a:r>
              <a:rPr lang="en-US" altLang="ko-KR" sz="2000" dirty="0" smtClean="0"/>
              <a:t>·</a:t>
            </a:r>
            <a:r>
              <a:rPr lang="ko-KR" altLang="en-US" sz="2000" dirty="0" smtClean="0"/>
              <a:t>장시간 비행 교육에 들어간다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실 훈련</a:t>
            </a:r>
            <a:endParaRPr lang="en-US" altLang="ko-KR" sz="2000" dirty="0" smtClean="0"/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 smtClean="0"/>
              <a:t>가장 먼저 </a:t>
            </a:r>
            <a:r>
              <a:rPr lang="en-US" altLang="ko-KR" sz="2000" dirty="0" smtClean="0"/>
              <a:t>VR·AR </a:t>
            </a:r>
            <a:r>
              <a:rPr lang="ko-KR" altLang="en-US" sz="2000" dirty="0" smtClean="0"/>
              <a:t>항공 </a:t>
            </a:r>
            <a:r>
              <a:rPr lang="ko-KR" altLang="en-US" sz="2000" dirty="0" err="1" smtClean="0"/>
              <a:t>네비게이션으로</a:t>
            </a:r>
            <a:r>
              <a:rPr lang="ko-KR" altLang="en-US" sz="2000" dirty="0" smtClean="0"/>
              <a:t> 가능한 비행 경로를 익혀둔다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000" dirty="0" smtClean="0"/>
              <a:t>주변 상황 감지 훈련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어라운드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뷰를</a:t>
            </a:r>
            <a:r>
              <a:rPr lang="ko-KR" altLang="en-US" sz="2000" dirty="0" smtClean="0"/>
              <a:t> 통한 모든 각도의 실시간 상황 모니터링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ko-KR" altLang="en-US" sz="2000" dirty="0" smtClean="0"/>
              <a:t>주변 상황을 모니터링 함으로써 비상 사태에 대비하고 상황에 따른 대비법도 익힌다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000" dirty="0" smtClean="0"/>
              <a:t>본체 </a:t>
            </a:r>
            <a:r>
              <a:rPr lang="ko-KR" altLang="en-US" sz="2000" dirty="0"/>
              <a:t>비상 상황 감지 </a:t>
            </a:r>
            <a:r>
              <a:rPr lang="ko-KR" altLang="en-US" sz="2000" dirty="0" smtClean="0"/>
              <a:t>훈련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ko-KR" altLang="en-US" sz="2000" dirty="0" smtClean="0"/>
              <a:t>본체 화재나 외적 결함 시 </a:t>
            </a:r>
            <a:r>
              <a:rPr lang="ko-KR" altLang="en-US" sz="2000" dirty="0" err="1" smtClean="0"/>
              <a:t>어라운드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뷰를</a:t>
            </a:r>
            <a:r>
              <a:rPr lang="ko-KR" altLang="en-US" sz="2000" dirty="0" smtClean="0"/>
              <a:t> 통해 상황을 인지하고 그에 대한 대책을 강구한다</a:t>
            </a:r>
            <a:r>
              <a:rPr lang="en-US" altLang="ko-KR" sz="2000" dirty="0" smtClean="0"/>
              <a:t>.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- </a:t>
            </a:r>
            <a:r>
              <a:rPr lang="ko-KR" altLang="en-US" sz="2000" dirty="0" smtClean="0"/>
              <a:t>충돌이나 격추로 인한 추락 사고 발생 시 긴급 대처와 수색 계획 마련한다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endParaRPr lang="en-US" altLang="ko-KR" sz="2000" dirty="0" smtClean="0"/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endParaRPr lang="en-US" altLang="ko-KR" sz="2000" dirty="0" smtClean="0"/>
          </a:p>
        </p:txBody>
      </p:sp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8846" y="1468334"/>
            <a:ext cx="10515600" cy="28188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ko-KR" altLang="en-US" b="1" u="sng" dirty="0" smtClean="0"/>
              <a:t>교육 훈련 시나리오</a:t>
            </a:r>
            <a:r>
              <a:rPr lang="en-US" altLang="ko-KR" b="1" u="sng" dirty="0" smtClean="0"/>
              <a:t/>
            </a:r>
            <a:br>
              <a:rPr lang="en-US" altLang="ko-KR" b="1" u="sng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6292" y="1147972"/>
            <a:ext cx="10136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dirty="0"/>
              <a:t>* </a:t>
            </a:r>
            <a:r>
              <a:rPr lang="ko-KR" altLang="en-US" dirty="0"/>
              <a:t>원칙 </a:t>
            </a:r>
            <a:r>
              <a:rPr lang="en-US" altLang="ko-KR" dirty="0"/>
              <a:t>: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조종 자격증 보유자에 한해 장거리</a:t>
            </a:r>
            <a:r>
              <a:rPr lang="en-US" altLang="ko-KR" dirty="0"/>
              <a:t>·</a:t>
            </a:r>
            <a:r>
              <a:rPr lang="ko-KR" altLang="en-US" dirty="0"/>
              <a:t>장시간 비행이나 가시 거리 범위를 벗어난 경우에는 꼭 이 조종 훈련을 </a:t>
            </a:r>
            <a:r>
              <a:rPr lang="ko-KR" altLang="en-US" dirty="0" smtClean="0"/>
              <a:t>거친다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04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u="sng" dirty="0" smtClean="0"/>
              <a:t>교육 훈련 스토리 보드</a:t>
            </a:r>
            <a:endParaRPr lang="ko-KR" altLang="en-US" sz="40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09125"/>
            <a:ext cx="10515600" cy="39678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300" dirty="0"/>
              <a:t>원거리 및 장거리 비행 조종에 나서기 전 단거리 비행을 </a:t>
            </a:r>
            <a:r>
              <a:rPr lang="en-US" altLang="ko-KR" sz="2300" dirty="0"/>
              <a:t>AR </a:t>
            </a:r>
            <a:r>
              <a:rPr lang="ko-KR" altLang="en-US" sz="2300" dirty="0"/>
              <a:t>및 </a:t>
            </a:r>
            <a:r>
              <a:rPr lang="en-US" altLang="ko-KR" sz="2300" dirty="0"/>
              <a:t>VR </a:t>
            </a:r>
            <a:r>
              <a:rPr lang="ko-KR" altLang="en-US" sz="2300" dirty="0"/>
              <a:t>을 통해 </a:t>
            </a:r>
            <a:r>
              <a:rPr lang="en-US" altLang="ko-KR" sz="2300" dirty="0"/>
              <a:t> </a:t>
            </a:r>
            <a:r>
              <a:rPr lang="ko-KR" altLang="en-US" sz="2300" dirty="0" smtClean="0"/>
              <a:t>간접적으로 </a:t>
            </a:r>
            <a:r>
              <a:rPr lang="ko-KR" altLang="en-US" sz="2300" dirty="0"/>
              <a:t>경험하여 </a:t>
            </a:r>
            <a:r>
              <a:rPr lang="ko-KR" altLang="en-US" sz="2300" dirty="0" err="1"/>
              <a:t>드론</a:t>
            </a:r>
            <a:r>
              <a:rPr lang="ko-KR" altLang="en-US" sz="2300" dirty="0"/>
              <a:t> 조종의 </a:t>
            </a:r>
            <a:r>
              <a:rPr lang="ko-KR" altLang="en-US" sz="2300" dirty="0" err="1"/>
              <a:t>능숙도를</a:t>
            </a:r>
            <a:r>
              <a:rPr lang="ko-KR" altLang="en-US" sz="2300" dirty="0"/>
              <a:t> 올린다</a:t>
            </a:r>
            <a:r>
              <a:rPr lang="en-US" altLang="ko-KR" sz="2300" dirty="0" smtClean="0"/>
              <a:t>. </a:t>
            </a:r>
            <a:r>
              <a:rPr lang="ko-KR" altLang="en-US" sz="2300" dirty="0" smtClean="0"/>
              <a:t>또한 안전 교육은 항상 필수로 진행한다</a:t>
            </a:r>
            <a:r>
              <a:rPr lang="en-US" altLang="ko-KR" sz="2300" dirty="0" smtClean="0"/>
              <a:t>.</a:t>
            </a:r>
            <a:endParaRPr lang="en-US" altLang="ko-KR" sz="2300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2952" y="1150579"/>
            <a:ext cx="10390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조종은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조종 자격증이 있어야 하고 조종의 위험성이 크기 때문에 자격증을 딴 이후에 이 교육 훈련을 별도로 실시한다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/>
          <p:nvPr/>
        </p:nvPicPr>
        <p:blipFill rotWithShape="1">
          <a:blip r:embed="rId2"/>
          <a:srcRect l="30800" t="33738" r="31975" b="26210"/>
          <a:stretch/>
        </p:blipFill>
        <p:spPr bwMode="auto">
          <a:xfrm>
            <a:off x="3632299" y="3378647"/>
            <a:ext cx="5052156" cy="32244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34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66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u="sng" dirty="0" smtClean="0"/>
              <a:t>교육 훈련 스토리 보드</a:t>
            </a:r>
            <a:endParaRPr lang="ko-KR" altLang="en-US" sz="40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6432"/>
            <a:ext cx="10515600" cy="37007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300" dirty="0" err="1" smtClean="0"/>
              <a:t>드론</a:t>
            </a:r>
            <a:r>
              <a:rPr lang="ko-KR" altLang="en-US" sz="2300" dirty="0" smtClean="0"/>
              <a:t> 조종에 충분히 익숙해졌다면 </a:t>
            </a:r>
            <a:r>
              <a:rPr lang="ko-KR" altLang="en-US" sz="2300" dirty="0" err="1" smtClean="0"/>
              <a:t>웨어러블</a:t>
            </a:r>
            <a:r>
              <a:rPr lang="ko-KR" altLang="en-US" sz="2300" dirty="0" smtClean="0"/>
              <a:t> 디바이스를 사용한                  장거리</a:t>
            </a:r>
            <a:r>
              <a:rPr lang="en-US" altLang="ko-KR" sz="2300" dirty="0"/>
              <a:t>·</a:t>
            </a:r>
            <a:r>
              <a:rPr lang="ko-KR" altLang="en-US" sz="2300" dirty="0"/>
              <a:t>장시간 비행 교육에 </a:t>
            </a:r>
            <a:r>
              <a:rPr lang="ko-KR" altLang="en-US" sz="2300" dirty="0" smtClean="0"/>
              <a:t>들어간다</a:t>
            </a:r>
            <a:r>
              <a:rPr lang="en-US" altLang="ko-KR" sz="2300" dirty="0" smtClean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/>
              <a:t>가장 </a:t>
            </a:r>
            <a:r>
              <a:rPr lang="ko-KR" altLang="en-US" sz="2400" dirty="0"/>
              <a:t>먼저 </a:t>
            </a:r>
            <a:r>
              <a:rPr lang="en-US" altLang="ko-KR" sz="2400" dirty="0"/>
              <a:t>VR·AR </a:t>
            </a:r>
            <a:r>
              <a:rPr lang="ko-KR" altLang="en-US" sz="2400" dirty="0"/>
              <a:t>항공 </a:t>
            </a:r>
            <a:r>
              <a:rPr lang="ko-KR" altLang="en-US" sz="2400" dirty="0" err="1"/>
              <a:t>네비게이션으로</a:t>
            </a:r>
            <a:r>
              <a:rPr lang="ko-KR" altLang="en-US" sz="2400" dirty="0"/>
              <a:t> 가능한 비행 경로를 익혀둔다</a:t>
            </a:r>
            <a:r>
              <a:rPr lang="en-US" altLang="ko-KR" sz="2400" dirty="0"/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2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847" t="40118" r="28315" b="32154"/>
          <a:stretch/>
        </p:blipFill>
        <p:spPr>
          <a:xfrm>
            <a:off x="744337" y="3366287"/>
            <a:ext cx="5351663" cy="304790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3"/>
          <a:srcRect l="26812" t="21605" r="28097" b="36846"/>
          <a:stretch/>
        </p:blipFill>
        <p:spPr bwMode="auto">
          <a:xfrm>
            <a:off x="6735485" y="3366287"/>
            <a:ext cx="4712178" cy="3047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09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790</Words>
  <Application>Microsoft Office PowerPoint</Application>
  <PresentationFormat>와이드스크린</PresentationFormat>
  <Paragraphs>138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Wingdings</vt:lpstr>
      <vt:lpstr>Office 테마</vt:lpstr>
      <vt:lpstr>VR·AR을 이용한 교육 훈련 유스케이스</vt:lpstr>
      <vt:lpstr>주제 및 개요</vt:lpstr>
      <vt:lpstr>드론 설명 및 개념도</vt:lpstr>
      <vt:lpstr>개념도 : 드론과 함께 사용될 기술들</vt:lpstr>
      <vt:lpstr>PowerPoint 프레젠테이션</vt:lpstr>
      <vt:lpstr>교육 훈련 시나리오    </vt:lpstr>
      <vt:lpstr>교육 훈련 시나리오   </vt:lpstr>
      <vt:lpstr>교육 훈련 스토리 보드</vt:lpstr>
      <vt:lpstr>교육 훈련 스토리 보드</vt:lpstr>
      <vt:lpstr>교육 훈련 스토리 보드</vt:lpstr>
      <vt:lpstr>교육 훈련 스토리 보드</vt:lpstr>
      <vt:lpstr>유스케이스 다이어그램</vt:lpstr>
      <vt:lpstr>시스템 구성도</vt:lpstr>
      <vt:lpstr>시스템 구성도 설명</vt:lpstr>
      <vt:lpstr>어라운드 뷰 시스템을 탑재한 드론과 웨어러블  디바이스를 통한 조종 교육 훈련을 고안한 배경 및 의견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재우</dc:creator>
  <cp:lastModifiedBy>이 재우</cp:lastModifiedBy>
  <cp:revision>323</cp:revision>
  <dcterms:created xsi:type="dcterms:W3CDTF">2019-05-22T12:42:23Z</dcterms:created>
  <dcterms:modified xsi:type="dcterms:W3CDTF">2019-05-25T12:29:50Z</dcterms:modified>
</cp:coreProperties>
</file>